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13.jpeg" ContentType="image/jpeg"/>
  <Override PartName="/ppt/media/image5.png" ContentType="image/png"/>
  <Override PartName="/ppt/media/image10.png" ContentType="image/png"/>
  <Override PartName="/ppt/media/image6.png" ContentType="image/png"/>
  <Override PartName="/ppt/media/image11.png" ContentType="image/png"/>
  <Override PartName="/ppt/media/image12.jpeg" ContentType="image/jpeg"/>
  <Override PartName="/ppt/media/image7.png" ContentType="image/png"/>
  <Override PartName="/ppt/media/image8.png" ContentType="image/png"/>
  <Override PartName="/ppt/media/image9.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685440" y="2095920"/>
            <a:ext cx="77648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685440" y="4025880"/>
            <a:ext cx="77648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68544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466416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68544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466416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685440" y="209592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3310920" y="209592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5936760" y="209592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685440" y="402588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3310920" y="402588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5936760" y="402588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685440" y="2095920"/>
            <a:ext cx="7764840" cy="36946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685440" y="2095920"/>
            <a:ext cx="77648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68544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466416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440" y="609480"/>
            <a:ext cx="7764840" cy="614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68544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466416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68544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685440" y="2095920"/>
            <a:ext cx="7764840" cy="36946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68544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466416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466416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68544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466416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685440" y="4025880"/>
            <a:ext cx="77648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685440" y="2095920"/>
            <a:ext cx="77648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685440" y="4025880"/>
            <a:ext cx="77648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68544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466416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68544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466416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685440" y="209592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3310920" y="209592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5936760" y="209592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685440" y="402588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3310920" y="402588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5936760" y="4025880"/>
            <a:ext cx="25002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685440" y="2095920"/>
            <a:ext cx="77648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68544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466416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440" y="609480"/>
            <a:ext cx="7764840" cy="614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68544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466416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68544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685440" y="2095920"/>
            <a:ext cx="378900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466416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4664160" y="402588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440" y="609480"/>
            <a:ext cx="77648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68544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4664160" y="2095920"/>
            <a:ext cx="37890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685440" y="4025880"/>
            <a:ext cx="77648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440" y="1122480"/>
            <a:ext cx="777312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a:t>
            </a:r>
            <a:r>
              <a:rPr b="1" lang="en-US" sz="4800" spc="-1" strike="noStrike" cap="all">
                <a:solidFill>
                  <a:srgbClr val="ffffff"/>
                </a:solidFill>
                <a:latin typeface="Bookman Old Style"/>
              </a:rPr>
              <a:t>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5758920" y="5883120"/>
            <a:ext cx="2057040" cy="364680"/>
          </a:xfrm>
          <a:prstGeom prst="rect">
            <a:avLst/>
          </a:prstGeom>
        </p:spPr>
        <p:txBody>
          <a:bodyPr anchor="ctr">
            <a:noAutofit/>
          </a:bodyPr>
          <a:p>
            <a:pPr algn="r">
              <a:lnSpc>
                <a:spcPct val="100000"/>
              </a:lnSpc>
            </a:pPr>
            <a:fld id="{3284E8E0-0A6F-4A20-8C1F-9B81C7B78AAB}" type="datetime">
              <a:rPr b="0" lang="en-US" sz="1000" spc="-1" strike="noStrike">
                <a:solidFill>
                  <a:srgbClr val="ffffff"/>
                </a:solidFill>
                <a:latin typeface="Rockwell"/>
              </a:rPr>
              <a:t>7/25/21</a:t>
            </a:fld>
            <a:endParaRPr b="0" lang="en-IN" sz="1000" spc="-1" strike="noStrike">
              <a:latin typeface="Times New Roman"/>
            </a:endParaRPr>
          </a:p>
        </p:txBody>
      </p:sp>
      <p:sp>
        <p:nvSpPr>
          <p:cNvPr id="2" name="PlaceHolder 3"/>
          <p:cNvSpPr>
            <a:spLocks noGrp="1"/>
          </p:cNvSpPr>
          <p:nvPr>
            <p:ph type="ftr"/>
          </p:nvPr>
        </p:nvSpPr>
        <p:spPr>
          <a:xfrm>
            <a:off x="685440" y="5883120"/>
            <a:ext cx="500436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sldNum"/>
          </p:nvPr>
        </p:nvSpPr>
        <p:spPr>
          <a:xfrm>
            <a:off x="7885440" y="5883120"/>
            <a:ext cx="564840" cy="364680"/>
          </a:xfrm>
          <a:prstGeom prst="rect">
            <a:avLst/>
          </a:prstGeom>
        </p:spPr>
        <p:txBody>
          <a:bodyPr anchor="ctr">
            <a:noAutofit/>
          </a:bodyPr>
          <a:p>
            <a:pPr algn="r">
              <a:lnSpc>
                <a:spcPct val="100000"/>
              </a:lnSpc>
            </a:pPr>
            <a:fld id="{19874174-3543-4D64-98C3-7F067683DBDB}" type="slidenum">
              <a:rPr b="0" lang="en-US" sz="1000" spc="-1" strike="noStrike">
                <a:solidFill>
                  <a:srgbClr val="ffffff"/>
                </a:solidFill>
                <a:latin typeface="Rockwell"/>
              </a:rPr>
              <a:t>&lt;number&gt;</a:t>
            </a:fld>
            <a:endParaRPr b="0" lang="en-IN" sz="10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85440" y="609480"/>
            <a:ext cx="77648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a:t>
            </a:r>
            <a:r>
              <a:rPr b="1" lang="en-US" sz="3400" spc="-1" strike="noStrike" cap="all">
                <a:solidFill>
                  <a:srgbClr val="ffffff"/>
                </a:solidFill>
                <a:latin typeface="Bookman Old Style"/>
              </a:rPr>
              <a:t>k to </a:t>
            </a:r>
            <a:r>
              <a:rPr b="1" lang="en-US" sz="3400" spc="-1" strike="noStrike" cap="all">
                <a:solidFill>
                  <a:srgbClr val="ffffff"/>
                </a:solidFill>
                <a:latin typeface="Bookman Old Style"/>
              </a:rPr>
              <a:t>edit </a:t>
            </a:r>
            <a:r>
              <a:rPr b="1" lang="en-US" sz="3400" spc="-1" strike="noStrike" cap="all">
                <a:solidFill>
                  <a:srgbClr val="ffffff"/>
                </a:solidFill>
                <a:latin typeface="Bookman Old Style"/>
              </a:rPr>
              <a:t>Mas</a:t>
            </a:r>
            <a:r>
              <a:rPr b="1" lang="en-US" sz="3400" spc="-1" strike="noStrike" cap="all">
                <a:solidFill>
                  <a:srgbClr val="ffffff"/>
                </a:solidFill>
                <a:latin typeface="Bookman Old Style"/>
              </a:rPr>
              <a:t>ter </a:t>
            </a:r>
            <a:r>
              <a:rPr b="1" lang="en-US" sz="3400" spc="-1" strike="noStrike" cap="all">
                <a:solidFill>
                  <a:srgbClr val="ffffff"/>
                </a:solidFill>
                <a:latin typeface="Bookman Old Style"/>
              </a:rPr>
              <a:t>titl</a:t>
            </a:r>
            <a:r>
              <a:rPr b="1" lang="en-US" sz="3400" spc="-1" strike="noStrike" cap="all">
                <a:solidFill>
                  <a:srgbClr val="ffffff"/>
                </a:solidFill>
                <a:latin typeface="Bookman Old Style"/>
              </a:rPr>
              <a:t>e </a:t>
            </a:r>
            <a:r>
              <a:rPr b="1" lang="en-US" sz="3400" spc="-1" strike="noStrike" cap="all">
                <a:solidFill>
                  <a:srgbClr val="ffffff"/>
                </a:solidFill>
                <a:latin typeface="Bookman Old Style"/>
              </a:rPr>
              <a:t>styl</a:t>
            </a:r>
            <a:r>
              <a:rPr b="1" lang="en-US" sz="3400" spc="-1" strike="noStrike" cap="all">
                <a:solidFill>
                  <a:srgbClr val="ffffff"/>
                </a:solidFill>
                <a:latin typeface="Bookman Old Style"/>
              </a:rPr>
              <a:t>e</a:t>
            </a:r>
            <a:endParaRPr b="0" lang="en-US" sz="3400" spc="-1" strike="noStrike">
              <a:solidFill>
                <a:srgbClr val="ffffff"/>
              </a:solidFill>
              <a:latin typeface="Rockwell"/>
            </a:endParaRPr>
          </a:p>
        </p:txBody>
      </p:sp>
      <p:sp>
        <p:nvSpPr>
          <p:cNvPr id="42" name="PlaceHolder 2"/>
          <p:cNvSpPr>
            <a:spLocks noGrp="1"/>
          </p:cNvSpPr>
          <p:nvPr>
            <p:ph type="body"/>
          </p:nvPr>
        </p:nvSpPr>
        <p:spPr>
          <a:xfrm>
            <a:off x="685440" y="2095920"/>
            <a:ext cx="77648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p:nvPr>
        </p:nvSpPr>
        <p:spPr>
          <a:xfrm>
            <a:off x="5758920" y="5883120"/>
            <a:ext cx="2057040" cy="364680"/>
          </a:xfrm>
          <a:prstGeom prst="rect">
            <a:avLst/>
          </a:prstGeom>
        </p:spPr>
        <p:txBody>
          <a:bodyPr anchor="ctr">
            <a:noAutofit/>
          </a:bodyPr>
          <a:p>
            <a:pPr algn="r">
              <a:lnSpc>
                <a:spcPct val="100000"/>
              </a:lnSpc>
            </a:pPr>
            <a:fld id="{9B5F4654-380D-4EE9-8789-ED96A2402E0C}" type="datetime">
              <a:rPr b="0" lang="en-US" sz="1000" spc="-1" strike="noStrike">
                <a:solidFill>
                  <a:srgbClr val="ffffff"/>
                </a:solidFill>
                <a:latin typeface="Rockwell"/>
              </a:rPr>
              <a:t>7/25/21</a:t>
            </a:fld>
            <a:endParaRPr b="0" lang="en-IN" sz="1000" spc="-1" strike="noStrike">
              <a:latin typeface="Times New Roman"/>
            </a:endParaRPr>
          </a:p>
        </p:txBody>
      </p:sp>
      <p:sp>
        <p:nvSpPr>
          <p:cNvPr id="44" name="PlaceHolder 4"/>
          <p:cNvSpPr>
            <a:spLocks noGrp="1"/>
          </p:cNvSpPr>
          <p:nvPr>
            <p:ph type="ftr"/>
          </p:nvPr>
        </p:nvSpPr>
        <p:spPr>
          <a:xfrm>
            <a:off x="685440" y="5883120"/>
            <a:ext cx="5004360" cy="364680"/>
          </a:xfrm>
          <a:prstGeom prst="rect">
            <a:avLst/>
          </a:prstGeom>
        </p:spPr>
        <p:txBody>
          <a:bodyPr anchor="ctr">
            <a:noAutofit/>
          </a:bodyPr>
          <a:p>
            <a:endParaRPr b="0" lang="en-IN" sz="2400" spc="-1" strike="noStrike">
              <a:latin typeface="Times New Roman"/>
            </a:endParaRPr>
          </a:p>
        </p:txBody>
      </p:sp>
      <p:sp>
        <p:nvSpPr>
          <p:cNvPr id="45" name="PlaceHolder 5"/>
          <p:cNvSpPr>
            <a:spLocks noGrp="1"/>
          </p:cNvSpPr>
          <p:nvPr>
            <p:ph type="sldNum"/>
          </p:nvPr>
        </p:nvSpPr>
        <p:spPr>
          <a:xfrm>
            <a:off x="7885440" y="5883120"/>
            <a:ext cx="564840" cy="364680"/>
          </a:xfrm>
          <a:prstGeom prst="rect">
            <a:avLst/>
          </a:prstGeom>
        </p:spPr>
        <p:txBody>
          <a:bodyPr anchor="ctr">
            <a:noAutofit/>
          </a:bodyPr>
          <a:p>
            <a:pPr algn="r">
              <a:lnSpc>
                <a:spcPct val="100000"/>
              </a:lnSpc>
            </a:pPr>
            <a:fld id="{E345C95A-0041-4FBD-AC1A-817DA4987337}" type="slidenum">
              <a:rPr b="0" lang="en-US" sz="1000" spc="-1" strike="noStrike">
                <a:solidFill>
                  <a:srgbClr val="ffffff"/>
                </a:solidFill>
                <a:latin typeface="Rockwel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opengl.org/" TargetMode="External"/><Relationship Id="rId2" Type="http://schemas.openxmlformats.org/officeDocument/2006/relationships/hyperlink" Target="https://en.wikipedia.org/wiki/OpenGL" TargetMode="External"/><Relationship Id="rId3" Type="http://schemas.openxmlformats.org/officeDocument/2006/relationships/hyperlink" Target="https://www.youtube.com/watch?v=ktLjFsLmtug" TargetMode="External"/><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531000" y="2435400"/>
            <a:ext cx="8082000" cy="982080"/>
          </a:xfrm>
          <a:prstGeom prst="rect">
            <a:avLst/>
          </a:prstGeom>
          <a:noFill/>
          <a:ln>
            <a:noFill/>
          </a:ln>
        </p:spPr>
        <p:txBody>
          <a:bodyPr>
            <a:normAutofit/>
          </a:bodyPr>
          <a:p>
            <a:pPr algn="ctr">
              <a:lnSpc>
                <a:spcPct val="120000"/>
              </a:lnSpc>
              <a:spcBef>
                <a:spcPts val="1001"/>
              </a:spcBef>
              <a:tabLst>
                <a:tab algn="l" pos="0"/>
              </a:tabLst>
            </a:pPr>
            <a:r>
              <a:rPr b="1" lang="en-US" sz="2400" spc="-1" strike="noStrike">
                <a:solidFill>
                  <a:srgbClr val="bcac47"/>
                </a:solidFill>
                <a:latin typeface="Bahnschrift Condensed"/>
              </a:rPr>
              <a:t>Computer Graphics Laboratory Mini Project </a:t>
            </a:r>
            <a:r>
              <a:rPr b="1" lang="en-US" sz="2400" spc="-1" strike="noStrike">
                <a:solidFill>
                  <a:srgbClr val="ffffff"/>
                </a:solidFill>
                <a:latin typeface="Bahnschrift Condensed"/>
              </a:rPr>
              <a:t>(</a:t>
            </a:r>
            <a:r>
              <a:rPr b="1" lang="en-US" sz="2400" spc="-1" strike="noStrike">
                <a:solidFill>
                  <a:srgbClr val="bcac47"/>
                </a:solidFill>
                <a:latin typeface="Bahnschrift Condensed"/>
              </a:rPr>
              <a:t>18CSL68</a:t>
            </a:r>
            <a:r>
              <a:rPr b="1" lang="en-US" sz="2400" spc="-1" strike="noStrike">
                <a:solidFill>
                  <a:srgbClr val="ffffff"/>
                </a:solidFill>
                <a:latin typeface="Bahnschrift Condensed"/>
              </a:rPr>
              <a:t>)</a:t>
            </a:r>
            <a:endParaRPr b="0" lang="en-IN" sz="2400" spc="-1" strike="noStrike">
              <a:latin typeface="Arial"/>
            </a:endParaRPr>
          </a:p>
        </p:txBody>
      </p:sp>
      <p:sp>
        <p:nvSpPr>
          <p:cNvPr id="83" name="CustomShape 2"/>
          <p:cNvSpPr/>
          <p:nvPr/>
        </p:nvSpPr>
        <p:spPr>
          <a:xfrm>
            <a:off x="370800" y="331560"/>
            <a:ext cx="8401680" cy="1980360"/>
          </a:xfrm>
          <a:prstGeom prst="rect">
            <a:avLst/>
          </a:prstGeom>
          <a:noFill/>
          <a:ln>
            <a:noFill/>
          </a:ln>
          <a:scene3d>
            <a:camera prst="orthographicFront"/>
            <a:lightRig dir="t" rig="flat">
              <a:rot lat="0" lon="0" rev="18900000"/>
            </a:lightRig>
          </a:scene3d>
        </p:spPr>
        <p:style>
          <a:lnRef idx="0"/>
          <a:fillRef idx="0"/>
          <a:effectRef idx="0"/>
          <a:fontRef idx="minor"/>
        </p:style>
        <p:txBody>
          <a:bodyPr>
            <a:spAutoFit/>
          </a:bodyPr>
          <a:p>
            <a:pPr algn="ctr">
              <a:lnSpc>
                <a:spcPct val="100000"/>
              </a:lnSpc>
            </a:pPr>
            <a:r>
              <a:rPr b="1" lang="en-US" sz="4400" spc="-1" strike="noStrike">
                <a:solidFill>
                  <a:srgbClr val="ffffff"/>
                </a:solidFill>
                <a:latin typeface="Bahnschrift Condensed"/>
              </a:rPr>
              <a:t>SIMULATION</a:t>
            </a:r>
            <a:r>
              <a:rPr b="1" lang="en-US" sz="4400" spc="-1" strike="noStrike">
                <a:solidFill>
                  <a:srgbClr val="00b0f0"/>
                </a:solidFill>
                <a:latin typeface="Bahnschrift Condensed"/>
              </a:rPr>
              <a:t> </a:t>
            </a:r>
            <a:r>
              <a:rPr b="1" lang="en-US" sz="3200" spc="-1" strike="noStrike">
                <a:solidFill>
                  <a:srgbClr val="00b0f0"/>
                </a:solidFill>
                <a:latin typeface="Bahnschrift Condensed"/>
              </a:rPr>
              <a:t>OF</a:t>
            </a:r>
            <a:r>
              <a:rPr b="1" lang="en-US" sz="4400" spc="-1" strike="noStrike">
                <a:solidFill>
                  <a:srgbClr val="00b0f0"/>
                </a:solidFill>
                <a:latin typeface="Bahnschrift Condensed"/>
              </a:rPr>
              <a:t> </a:t>
            </a:r>
            <a:r>
              <a:rPr b="1" lang="en-US" sz="4400" spc="-1" strike="noStrike">
                <a:solidFill>
                  <a:srgbClr val="ffffff"/>
                </a:solidFill>
                <a:latin typeface="Bahnschrift Condensed"/>
              </a:rPr>
              <a:t>INSERTION</a:t>
            </a:r>
            <a:r>
              <a:rPr b="1" lang="en-US" sz="4400" spc="-1" strike="noStrike">
                <a:solidFill>
                  <a:srgbClr val="00b0f0"/>
                </a:solidFill>
                <a:latin typeface="Bahnschrift Condensed"/>
              </a:rPr>
              <a:t> </a:t>
            </a:r>
            <a:r>
              <a:rPr b="1" lang="en-US" sz="3200" spc="-1" strike="noStrike">
                <a:solidFill>
                  <a:srgbClr val="00b0f0"/>
                </a:solidFill>
                <a:latin typeface="Bahnschrift Condensed"/>
              </a:rPr>
              <a:t>AND</a:t>
            </a:r>
            <a:r>
              <a:rPr b="1" lang="en-US" sz="4400" spc="-1" strike="noStrike">
                <a:solidFill>
                  <a:srgbClr val="00b0f0"/>
                </a:solidFill>
                <a:latin typeface="Bahnschrift Condensed"/>
              </a:rPr>
              <a:t> </a:t>
            </a:r>
            <a:r>
              <a:rPr b="1" lang="en-US" sz="4400" spc="-1" strike="noStrike">
                <a:solidFill>
                  <a:srgbClr val="ffffff"/>
                </a:solidFill>
                <a:latin typeface="Bahnschrift Condensed"/>
              </a:rPr>
              <a:t>BUBBLE</a:t>
            </a:r>
            <a:r>
              <a:rPr b="1" lang="en-US" sz="4400" spc="-1" strike="noStrike">
                <a:solidFill>
                  <a:srgbClr val="00b0f0"/>
                </a:solidFill>
                <a:latin typeface="Bahnschrift Condensed"/>
              </a:rPr>
              <a:t> </a:t>
            </a:r>
            <a:r>
              <a:rPr b="1" lang="en-US" sz="3600" spc="-1" strike="noStrike">
                <a:solidFill>
                  <a:srgbClr val="00b0f0"/>
                </a:solidFill>
                <a:latin typeface="Bahnschrift Condensed"/>
              </a:rPr>
              <a:t>SORT ALGORITHMS</a:t>
            </a:r>
            <a:endParaRPr b="0" lang="en-IN" sz="3600" spc="-1" strike="noStrike">
              <a:latin typeface="Arial"/>
            </a:endParaRPr>
          </a:p>
        </p:txBody>
      </p:sp>
      <p:sp>
        <p:nvSpPr>
          <p:cNvPr id="84" name="CustomShape 3"/>
          <p:cNvSpPr/>
          <p:nvPr/>
        </p:nvSpPr>
        <p:spPr>
          <a:xfrm>
            <a:off x="421560" y="3988080"/>
            <a:ext cx="603864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bcac47"/>
                </a:solidFill>
                <a:latin typeface="Bahnschrift Condensed"/>
              </a:rPr>
              <a:t>By: </a:t>
            </a:r>
            <a:r>
              <a:rPr b="1" lang="en-US" sz="1600" spc="-1" strike="noStrike">
                <a:solidFill>
                  <a:srgbClr val="ffffff"/>
                </a:solidFill>
                <a:latin typeface="Bahnschrift Condensed"/>
              </a:rPr>
              <a:t>Gaurav Sharma (1AT18CS128) &amp; </a:t>
            </a:r>
            <a:endParaRPr b="0" lang="en-IN" sz="1600" spc="-1" strike="noStrike">
              <a:latin typeface="Arial"/>
            </a:endParaRPr>
          </a:p>
          <a:p>
            <a:pPr algn="ctr">
              <a:lnSpc>
                <a:spcPct val="100000"/>
              </a:lnSpc>
            </a:pPr>
            <a:r>
              <a:rPr b="1" lang="en-US" sz="1600" spc="-1" strike="noStrike">
                <a:solidFill>
                  <a:srgbClr val="ffffff"/>
                </a:solidFill>
                <a:latin typeface="Bahnschrift Condensed"/>
              </a:rPr>
              <a:t>      </a:t>
            </a:r>
            <a:r>
              <a:rPr b="1" lang="en-US" sz="1600" spc="-1" strike="noStrike">
                <a:solidFill>
                  <a:srgbClr val="ffffff"/>
                </a:solidFill>
                <a:latin typeface="Bahnschrift Condensed"/>
              </a:rPr>
              <a:t>Sumukha Hegde (1AT18CS129) </a:t>
            </a:r>
            <a:endParaRPr b="0" lang="en-IN" sz="1600" spc="-1" strike="noStrike">
              <a:latin typeface="Arial"/>
            </a:endParaRPr>
          </a:p>
        </p:txBody>
      </p:sp>
      <p:sp>
        <p:nvSpPr>
          <p:cNvPr id="85" name="CustomShape 4"/>
          <p:cNvSpPr/>
          <p:nvPr/>
        </p:nvSpPr>
        <p:spPr>
          <a:xfrm>
            <a:off x="5400" y="5040720"/>
            <a:ext cx="3605760" cy="1065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bcac47"/>
                </a:solidFill>
                <a:latin typeface="Bahnschrift Condensed"/>
              </a:rPr>
              <a:t>Guide:  </a:t>
            </a:r>
            <a:endParaRPr b="0" lang="en-IN" sz="2400" spc="-1" strike="noStrike">
              <a:latin typeface="Arial"/>
            </a:endParaRPr>
          </a:p>
          <a:p>
            <a:pPr>
              <a:lnSpc>
                <a:spcPct val="100000"/>
              </a:lnSpc>
            </a:pPr>
            <a:r>
              <a:rPr b="1" lang="en-US" sz="2400" spc="-1" strike="noStrike">
                <a:solidFill>
                  <a:srgbClr val="ffffff"/>
                </a:solidFill>
                <a:latin typeface="Bahnschrift Condensed"/>
              </a:rPr>
              <a:t>	</a:t>
            </a:r>
            <a:r>
              <a:rPr b="1" lang="en-US" sz="2400" spc="-1" strike="noStrike">
                <a:solidFill>
                  <a:srgbClr val="ffffff"/>
                </a:solidFill>
                <a:latin typeface="Bahnschrift Condensed"/>
              </a:rPr>
              <a:t>       </a:t>
            </a:r>
            <a:r>
              <a:rPr b="1" lang="en-US" sz="1600" spc="-1" strike="noStrike">
                <a:solidFill>
                  <a:srgbClr val="ffffff"/>
                </a:solidFill>
                <a:latin typeface="Bahnschrift Condensed"/>
              </a:rPr>
              <a:t>Assistant Professor</a:t>
            </a:r>
            <a:endParaRPr b="0" lang="en-IN" sz="1600" spc="-1" strike="noStrike">
              <a:latin typeface="Arial"/>
            </a:endParaRPr>
          </a:p>
          <a:p>
            <a:pPr>
              <a:lnSpc>
                <a:spcPct val="100000"/>
              </a:lnSpc>
            </a:pPr>
            <a:r>
              <a:rPr b="1" lang="en-US" sz="1600" spc="-1" strike="noStrike">
                <a:solidFill>
                  <a:srgbClr val="ffffff"/>
                </a:solidFill>
                <a:latin typeface="Bahnschrift Condensed"/>
              </a:rPr>
              <a:t>	</a:t>
            </a:r>
            <a:r>
              <a:rPr b="1" lang="en-US" sz="1600" spc="-1" strike="noStrike">
                <a:solidFill>
                  <a:srgbClr val="ffffff"/>
                </a:solidFill>
                <a:latin typeface="Bahnschrift Condensed"/>
              </a:rPr>
              <a:t>           </a:t>
            </a:r>
            <a:r>
              <a:rPr b="1" lang="en-US" sz="1600" spc="-1" strike="noStrike">
                <a:solidFill>
                  <a:srgbClr val="ffffff"/>
                </a:solidFill>
                <a:latin typeface="Bahnschrift Condensed"/>
              </a:rPr>
              <a:t>Dept. of CSE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Picture 3" descr=""/>
          <p:cNvPicPr/>
          <p:nvPr/>
        </p:nvPicPr>
        <p:blipFill>
          <a:blip r:embed="rId1"/>
          <a:srcRect l="0" t="1819" r="4069" b="0"/>
          <a:stretch/>
        </p:blipFill>
        <p:spPr>
          <a:xfrm>
            <a:off x="813240" y="1447920"/>
            <a:ext cx="7513920" cy="4619160"/>
          </a:xfrm>
          <a:prstGeom prst="rect">
            <a:avLst/>
          </a:prstGeom>
          <a:ln>
            <a:solidFill>
              <a:schemeClr val="bg1">
                <a:lumMod val="85000"/>
                <a:lumOff val="15000"/>
              </a:schemeClr>
            </a:solidFill>
          </a:ln>
        </p:spPr>
      </p:pic>
      <p:sp>
        <p:nvSpPr>
          <p:cNvPr id="139" name="CustomShape 1"/>
          <p:cNvSpPr/>
          <p:nvPr/>
        </p:nvSpPr>
        <p:spPr>
          <a:xfrm>
            <a:off x="1665000" y="6277320"/>
            <a:ext cx="581040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7030a0"/>
                </a:solidFill>
                <a:latin typeface="Times New Roman"/>
              </a:rPr>
              <a:t>Screenshot 1:</a:t>
            </a:r>
            <a:r>
              <a:rPr b="0" lang="en-US" sz="1400" spc="-1" strike="noStrike">
                <a:solidFill>
                  <a:srgbClr val="ffffff"/>
                </a:solidFill>
                <a:latin typeface="Times New Roman"/>
              </a:rPr>
              <a:t> The generated random data set </a:t>
            </a:r>
            <a:r>
              <a:rPr b="0" lang="en-US" sz="1400" spc="-1" strike="noStrike">
                <a:solidFill>
                  <a:srgbClr val="00b0f0"/>
                </a:solidFill>
                <a:latin typeface="Times New Roman"/>
              </a:rPr>
              <a:t>before sorting</a:t>
            </a:r>
            <a:endParaRPr b="0" lang="en-IN" sz="1400" spc="-1" strike="noStrike">
              <a:latin typeface="Arial"/>
            </a:endParaRPr>
          </a:p>
        </p:txBody>
      </p:sp>
      <p:sp>
        <p:nvSpPr>
          <p:cNvPr id="140" name="CustomShape 2"/>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Screenshots</a:t>
            </a:r>
            <a:endParaRPr b="0" lang="en-IN" sz="5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1665000" y="6277320"/>
            <a:ext cx="581040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7030a0"/>
                </a:solidFill>
                <a:latin typeface="Times New Roman"/>
              </a:rPr>
              <a:t>Screenshot 2:</a:t>
            </a:r>
            <a:r>
              <a:rPr b="0" lang="en-US" sz="1400" spc="-1" strike="noStrike">
                <a:solidFill>
                  <a:srgbClr val="ffffff"/>
                </a:solidFill>
                <a:latin typeface="Times New Roman"/>
              </a:rPr>
              <a:t> The generated random data set </a:t>
            </a:r>
            <a:r>
              <a:rPr b="0" lang="en-US" sz="1400" spc="-1" strike="noStrike">
                <a:solidFill>
                  <a:srgbClr val="00b0f0"/>
                </a:solidFill>
                <a:latin typeface="Times New Roman"/>
              </a:rPr>
              <a:t>after sorting</a:t>
            </a:r>
            <a:endParaRPr b="0" lang="en-IN" sz="1400" spc="-1" strike="noStrike">
              <a:latin typeface="Arial"/>
            </a:endParaRPr>
          </a:p>
        </p:txBody>
      </p:sp>
      <p:sp>
        <p:nvSpPr>
          <p:cNvPr id="142" name="CustomShape 2"/>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Screenshots</a:t>
            </a:r>
            <a:endParaRPr b="0" lang="en-IN" sz="5400" spc="-1" strike="noStrike">
              <a:latin typeface="Arial"/>
            </a:endParaRPr>
          </a:p>
        </p:txBody>
      </p:sp>
      <p:pic>
        <p:nvPicPr>
          <p:cNvPr id="143" name="Picture 6" descr=""/>
          <p:cNvPicPr/>
          <p:nvPr/>
        </p:nvPicPr>
        <p:blipFill>
          <a:blip r:embed="rId1"/>
          <a:srcRect l="491" t="1970" r="3671" b="1880"/>
          <a:stretch/>
        </p:blipFill>
        <p:spPr>
          <a:xfrm>
            <a:off x="780840" y="1447920"/>
            <a:ext cx="7578720" cy="4571640"/>
          </a:xfrm>
          <a:prstGeom prst="rect">
            <a:avLst/>
          </a:prstGeom>
          <a:ln>
            <a:solidFill>
              <a:schemeClr val="bg1">
                <a:lumMod val="85000"/>
                <a:lumOff val="15000"/>
              </a:schemeClr>
            </a:solid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457200" y="1591920"/>
            <a:ext cx="8076960" cy="4656240"/>
          </a:xfrm>
          <a:prstGeom prst="rect">
            <a:avLst/>
          </a:prstGeom>
          <a:noFill/>
          <a:ln>
            <a:noFill/>
          </a:ln>
        </p:spPr>
        <p:style>
          <a:lnRef idx="0"/>
          <a:fillRef idx="0"/>
          <a:effectRef idx="0"/>
          <a:fontRef idx="minor"/>
        </p:style>
        <p:txBody>
          <a:bodyPr anchor="ctr">
            <a:noAutofit/>
          </a:bodyPr>
          <a:p>
            <a:pPr marL="343080" indent="-342720" algn="just">
              <a:lnSpc>
                <a:spcPct val="100000"/>
              </a:lnSpc>
              <a:buClr>
                <a:srgbClr val="ffffff"/>
              </a:buClr>
              <a:buFont typeface="Wingdings" charset="2"/>
              <a:buChar char=""/>
            </a:pPr>
            <a:r>
              <a:rPr b="0" lang="en-US" sz="2400" spc="-1" strike="noStrike">
                <a:solidFill>
                  <a:srgbClr val="ffffff"/>
                </a:solidFill>
                <a:latin typeface="Bahnschrift Condensed"/>
              </a:rPr>
              <a:t>This mini project on </a:t>
            </a:r>
            <a:r>
              <a:rPr b="0" lang="en-US" sz="2400" spc="-1" strike="noStrike">
                <a:solidFill>
                  <a:srgbClr val="00b0f0"/>
                </a:solidFill>
                <a:latin typeface="Bahnschrift Condensed"/>
              </a:rPr>
              <a:t>SIMULATION OF INSERTION AND BUBBLE SORT ALGORITHMS </a:t>
            </a:r>
            <a:r>
              <a:rPr b="0" lang="en-US" sz="2400" spc="-1" strike="noStrike">
                <a:solidFill>
                  <a:srgbClr val="ffffff"/>
                </a:solidFill>
                <a:latin typeface="Bahnschrift Condensed"/>
              </a:rPr>
              <a:t>using OpenGL is a reliable graphics package that provides the user with the basic visual working of insertion sort and bubble sort algorithms. </a:t>
            </a:r>
            <a:endParaRPr b="0" lang="en-IN" sz="2400" spc="-1" strike="noStrike">
              <a:latin typeface="Arial"/>
            </a:endParaRPr>
          </a:p>
          <a:p>
            <a:pPr marL="343080" indent="-342720" algn="just">
              <a:lnSpc>
                <a:spcPct val="100000"/>
              </a:lnSpc>
              <a:buClr>
                <a:srgbClr val="ffffff"/>
              </a:buClr>
              <a:buFont typeface="Wingdings" charset="2"/>
              <a:buChar char=""/>
            </a:pPr>
            <a:r>
              <a:rPr b="0" lang="en-US" sz="2400" spc="-1" strike="noStrike">
                <a:solidFill>
                  <a:srgbClr val="ffffff"/>
                </a:solidFill>
                <a:latin typeface="Bahnschrift Condensed"/>
              </a:rPr>
              <a:t>It provides users with a perspective of how insertion sort and bubble sort works step by step swapping elements in an ascending order</a:t>
            </a:r>
            <a:endParaRPr b="0" lang="en-IN" sz="2400" spc="-1" strike="noStrike">
              <a:latin typeface="Arial"/>
            </a:endParaRPr>
          </a:p>
          <a:p>
            <a:pPr marL="343080" indent="-342720" algn="just">
              <a:lnSpc>
                <a:spcPct val="100000"/>
              </a:lnSpc>
              <a:buClr>
                <a:srgbClr val="ffffff"/>
              </a:buClr>
              <a:buFont typeface="Wingdings" charset="2"/>
              <a:buChar char=""/>
            </a:pPr>
            <a:r>
              <a:rPr b="0" lang="en-US" sz="2400" spc="-1" strike="noStrike">
                <a:solidFill>
                  <a:srgbClr val="ffffff"/>
                </a:solidFill>
                <a:latin typeface="Bahnschrift Condensed"/>
              </a:rPr>
              <a:t>In addition to menu option users can also pause the sorting session and switch to other sorting algorithm and continue sorting.</a:t>
            </a:r>
            <a:endParaRPr b="0" lang="en-IN" sz="2400" spc="-1" strike="noStrike">
              <a:latin typeface="Arial"/>
            </a:endParaRPr>
          </a:p>
          <a:p>
            <a:pPr marL="343080" indent="-342720" algn="just">
              <a:lnSpc>
                <a:spcPct val="100000"/>
              </a:lnSpc>
              <a:buClr>
                <a:srgbClr val="ffffff"/>
              </a:buClr>
              <a:buFont typeface="Wingdings" charset="2"/>
              <a:buChar char=""/>
            </a:pPr>
            <a:r>
              <a:rPr b="0" lang="en-US" sz="2400" spc="-1" strike="noStrike">
                <a:solidFill>
                  <a:srgbClr val="ffffff"/>
                </a:solidFill>
                <a:latin typeface="Bahnschrift Condensed"/>
              </a:rPr>
              <a:t>The user-friendly interface allows the user to interact with it very effectively. </a:t>
            </a:r>
            <a:endParaRPr b="0" lang="en-IN" sz="2400" spc="-1" strike="noStrike">
              <a:latin typeface="Arial"/>
            </a:endParaRPr>
          </a:p>
        </p:txBody>
      </p:sp>
      <p:sp>
        <p:nvSpPr>
          <p:cNvPr id="145" name="CustomShape 2"/>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Conclusion </a:t>
            </a:r>
            <a:endParaRPr b="0" lang="en-IN" sz="5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457200" y="1591920"/>
            <a:ext cx="8076960" cy="2903400"/>
          </a:xfrm>
          <a:prstGeom prst="rect">
            <a:avLst/>
          </a:prstGeom>
          <a:noFill/>
          <a:ln>
            <a:noFill/>
          </a:ln>
        </p:spPr>
        <p:style>
          <a:lnRef idx="0"/>
          <a:fillRef idx="0"/>
          <a:effectRef idx="0"/>
          <a:fontRef idx="minor"/>
        </p:style>
        <p:txBody>
          <a:bodyPr anchor="ctr">
            <a:noAutofit/>
          </a:bodyPr>
          <a:p>
            <a:pPr marL="343080" indent="-342720" algn="just">
              <a:lnSpc>
                <a:spcPct val="100000"/>
              </a:lnSpc>
              <a:buClr>
                <a:srgbClr val="ffffff"/>
              </a:buClr>
              <a:buFont typeface="Wingdings" charset="2"/>
              <a:buChar char=""/>
            </a:pPr>
            <a:r>
              <a:rPr b="0" lang="en-US" sz="2400" spc="-1" strike="noStrike">
                <a:solidFill>
                  <a:srgbClr val="ffffff"/>
                </a:solidFill>
                <a:latin typeface="Bahnschrift Condensed"/>
              </a:rPr>
              <a:t>This project is scalable to add more different varieties of sorting algorithms such as Selection Sort, Ripple Sort and so on..</a:t>
            </a:r>
            <a:endParaRPr b="0" lang="en-IN" sz="2400" spc="-1" strike="noStrike">
              <a:latin typeface="Arial"/>
            </a:endParaRPr>
          </a:p>
          <a:p>
            <a:pPr algn="just">
              <a:lnSpc>
                <a:spcPct val="100000"/>
              </a:lnSpc>
            </a:pPr>
            <a:endParaRPr b="0" lang="en-IN" sz="2400" spc="-1" strike="noStrike">
              <a:latin typeface="Arial"/>
            </a:endParaRPr>
          </a:p>
          <a:p>
            <a:pPr marL="343080" indent="-342720" algn="just">
              <a:lnSpc>
                <a:spcPct val="100000"/>
              </a:lnSpc>
              <a:buClr>
                <a:srgbClr val="ffffff"/>
              </a:buClr>
              <a:buFont typeface="Wingdings" charset="2"/>
              <a:buChar char=""/>
            </a:pPr>
            <a:r>
              <a:rPr b="0" lang="en-US" sz="2400" spc="-1" strike="noStrike">
                <a:solidFill>
                  <a:srgbClr val="ffffff"/>
                </a:solidFill>
                <a:latin typeface="Bahnschrift Condensed"/>
              </a:rPr>
              <a:t>Randomly generated data set can be replaced with any data that needs sorting and can be implemented in this project.</a:t>
            </a:r>
            <a:endParaRPr b="0" lang="en-IN" sz="2400" spc="-1" strike="noStrike">
              <a:latin typeface="Arial"/>
            </a:endParaRPr>
          </a:p>
        </p:txBody>
      </p:sp>
      <p:sp>
        <p:nvSpPr>
          <p:cNvPr id="147" name="CustomShape 2"/>
          <p:cNvSpPr/>
          <p:nvPr/>
        </p:nvSpPr>
        <p:spPr>
          <a:xfrm>
            <a:off x="816120" y="272880"/>
            <a:ext cx="7511040" cy="1312200"/>
          </a:xfrm>
          <a:prstGeom prst="rect">
            <a:avLst/>
          </a:prstGeom>
          <a:noFill/>
          <a:ln>
            <a:noFill/>
          </a:ln>
        </p:spPr>
        <p:style>
          <a:lnRef idx="0"/>
          <a:fillRef idx="0"/>
          <a:effectRef idx="0"/>
          <a:fontRef idx="minor"/>
        </p:style>
        <p:txBody>
          <a:bodyPr anchor="ctr">
            <a:normAutofit fontScale="77000"/>
          </a:bodyPr>
          <a:p>
            <a:pPr algn="ctr">
              <a:lnSpc>
                <a:spcPct val="90000"/>
              </a:lnSpc>
            </a:pPr>
            <a:r>
              <a:rPr b="1" lang="en-US" sz="5400" spc="-1" strike="noStrike" cap="all">
                <a:solidFill>
                  <a:srgbClr val="45adf8"/>
                </a:solidFill>
                <a:latin typeface="Bahnschrift Condensed"/>
              </a:rPr>
              <a:t>FUTURE ENHANCEMENT</a:t>
            </a:r>
            <a:endParaRPr b="0" lang="en-IN" sz="5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535320" y="1585440"/>
            <a:ext cx="8073360" cy="4361760"/>
          </a:xfrm>
          <a:prstGeom prst="rect">
            <a:avLst/>
          </a:prstGeom>
          <a:noFill/>
          <a:ln>
            <a:noFill/>
          </a:ln>
        </p:spPr>
        <p:txBody>
          <a:bodyPr>
            <a:normAutofit fontScale="56000"/>
          </a:bodyPr>
          <a:p>
            <a:pPr marL="228600" indent="-228240" algn="just">
              <a:lnSpc>
                <a:spcPct val="120000"/>
              </a:lnSpc>
              <a:spcBef>
                <a:spcPts val="1001"/>
              </a:spcBef>
              <a:buClr>
                <a:srgbClr val="abdafc"/>
              </a:buClr>
              <a:buFont typeface="Arial"/>
              <a:buChar char="•"/>
            </a:pPr>
            <a:r>
              <a:rPr b="0" lang="en-US" sz="3500" spc="-1" strike="noStrike">
                <a:solidFill>
                  <a:srgbClr val="abdafc"/>
                </a:solidFill>
                <a:latin typeface="Bahnschrift Condensed"/>
              </a:rPr>
              <a:t>BOOKS:</a:t>
            </a:r>
            <a:endParaRPr b="0" lang="en-US" sz="3500" spc="-1" strike="noStrike">
              <a:solidFill>
                <a:srgbClr val="ffffff"/>
              </a:solidFill>
              <a:latin typeface="Rockwell"/>
            </a:endParaRPr>
          </a:p>
          <a:p>
            <a:pPr marL="228600" indent="-228240" algn="just">
              <a:lnSpc>
                <a:spcPct val="120000"/>
              </a:lnSpc>
              <a:spcBef>
                <a:spcPts val="1001"/>
              </a:spcBef>
              <a:buClr>
                <a:srgbClr val="bcac47"/>
              </a:buClr>
              <a:buFont typeface="Wingdings" charset="2"/>
              <a:buChar char=""/>
            </a:pPr>
            <a:r>
              <a:rPr b="0" lang="en-US" sz="2000" spc="-1" strike="noStrike">
                <a:solidFill>
                  <a:srgbClr val="bcac47"/>
                </a:solidFill>
                <a:latin typeface="Bahnschrift Condensed"/>
              </a:rPr>
              <a:t>Edward Angel, “Interactive Computer Graphics”,5</a:t>
            </a:r>
            <a:r>
              <a:rPr b="0" lang="en-US" sz="2000" spc="-1" strike="noStrike" baseline="30000">
                <a:solidFill>
                  <a:srgbClr val="bcac47"/>
                </a:solidFill>
                <a:latin typeface="Bahnschrift Condensed"/>
              </a:rPr>
              <a:t>th</a:t>
            </a:r>
            <a:r>
              <a:rPr b="0" lang="en-US" sz="2000" spc="-1" strike="noStrike">
                <a:solidFill>
                  <a:srgbClr val="bcac47"/>
                </a:solidFill>
                <a:latin typeface="Bahnschrift Condensed"/>
              </a:rPr>
              <a:t> edition, Pearson Education,2005</a:t>
            </a:r>
            <a:endParaRPr b="0" lang="en-US" sz="2000" spc="-1" strike="noStrike">
              <a:solidFill>
                <a:srgbClr val="ffffff"/>
              </a:solidFill>
              <a:latin typeface="Rockwell"/>
            </a:endParaRPr>
          </a:p>
          <a:p>
            <a:pPr marL="228600" indent="-228240" algn="just">
              <a:lnSpc>
                <a:spcPct val="120000"/>
              </a:lnSpc>
              <a:spcBef>
                <a:spcPts val="1001"/>
              </a:spcBef>
              <a:buClr>
                <a:srgbClr val="bcac47"/>
              </a:buClr>
              <a:buFont typeface="Wingdings" charset="2"/>
              <a:buChar char=""/>
            </a:pPr>
            <a:r>
              <a:rPr b="0" lang="en-US" sz="2100" spc="-1" strike="noStrike">
                <a:solidFill>
                  <a:srgbClr val="bcac47"/>
                </a:solidFill>
                <a:latin typeface="Bahnschrift Condensed"/>
              </a:rPr>
              <a:t>Jackie L. Neider, Mark Warhol, Tom R. Davies, ”OpenGL Red Book”, 2nd Revised Edition,2005</a:t>
            </a:r>
            <a:endParaRPr b="0" lang="en-US" sz="2100" spc="-1" strike="noStrike">
              <a:solidFill>
                <a:srgbClr val="ffffff"/>
              </a:solidFill>
              <a:latin typeface="Rockwell"/>
            </a:endParaRPr>
          </a:p>
          <a:p>
            <a:pPr marL="228600" indent="-228240" algn="just">
              <a:lnSpc>
                <a:spcPct val="120000"/>
              </a:lnSpc>
              <a:spcBef>
                <a:spcPts val="1001"/>
              </a:spcBef>
              <a:buClr>
                <a:srgbClr val="bcac47"/>
              </a:buClr>
              <a:buFont typeface="Wingdings" charset="2"/>
              <a:buChar char=""/>
            </a:pPr>
            <a:r>
              <a:rPr b="0" lang="en-US" sz="2100" spc="-1" strike="noStrike">
                <a:solidFill>
                  <a:srgbClr val="bcac47"/>
                </a:solidFill>
                <a:latin typeface="Bahnschrift Condensed"/>
              </a:rPr>
              <a:t>Donald D Hearn and M. Pauline Baker, “Computer Graphics with OpenGL”, 3rd edition.</a:t>
            </a:r>
            <a:endParaRPr b="0" lang="en-US" sz="2100" spc="-1" strike="noStrike">
              <a:solidFill>
                <a:srgbClr val="ffffff"/>
              </a:solidFill>
              <a:latin typeface="Rockwell"/>
            </a:endParaRPr>
          </a:p>
          <a:p>
            <a:pPr marL="228600" indent="-228240" algn="just">
              <a:lnSpc>
                <a:spcPct val="120000"/>
              </a:lnSpc>
              <a:spcBef>
                <a:spcPts val="1001"/>
              </a:spcBef>
              <a:buClr>
                <a:srgbClr val="abdafc"/>
              </a:buClr>
              <a:buFont typeface="Arial"/>
              <a:buChar char="•"/>
            </a:pPr>
            <a:r>
              <a:rPr b="0" lang="en-US" sz="3500" spc="-1" strike="noStrike">
                <a:solidFill>
                  <a:srgbClr val="abdafc"/>
                </a:solidFill>
                <a:latin typeface="Bahnschrift Condensed"/>
              </a:rPr>
              <a:t>WEBSITES:</a:t>
            </a:r>
            <a:endParaRPr b="0" lang="en-US" sz="3500" spc="-1" strike="noStrike">
              <a:solidFill>
                <a:srgbClr val="ffffff"/>
              </a:solidFill>
              <a:latin typeface="Rockwell"/>
            </a:endParaRPr>
          </a:p>
          <a:p>
            <a:pPr marL="228600" indent="-228240" algn="just">
              <a:lnSpc>
                <a:spcPct val="120000"/>
              </a:lnSpc>
              <a:spcBef>
                <a:spcPts val="1001"/>
              </a:spcBef>
              <a:buClr>
                <a:srgbClr val="bcac47"/>
              </a:buClr>
              <a:buFont typeface="Wingdings" charset="2"/>
              <a:buChar char=""/>
            </a:pPr>
            <a:r>
              <a:rPr b="0" lang="en-US" sz="2100" spc="-1" strike="noStrike" u="sng">
                <a:solidFill>
                  <a:srgbClr val="6ba9da"/>
                </a:solidFill>
                <a:uFillTx/>
                <a:latin typeface="Bahnschrift Condensed"/>
                <a:hlinkClick r:id="rId1"/>
              </a:rPr>
              <a:t>https://www.opengl.org</a:t>
            </a:r>
            <a:endParaRPr b="0" lang="en-US" sz="2100" spc="-1" strike="noStrike">
              <a:solidFill>
                <a:srgbClr val="ffffff"/>
              </a:solidFill>
              <a:latin typeface="Rockwell"/>
            </a:endParaRPr>
          </a:p>
          <a:p>
            <a:pPr marL="228600" indent="-228240" algn="just">
              <a:lnSpc>
                <a:spcPct val="120000"/>
              </a:lnSpc>
              <a:spcBef>
                <a:spcPts val="1001"/>
              </a:spcBef>
              <a:buClr>
                <a:srgbClr val="bcac47"/>
              </a:buClr>
              <a:buFont typeface="Wingdings" charset="2"/>
              <a:buChar char=""/>
            </a:pPr>
            <a:r>
              <a:rPr b="0" lang="en-US" sz="2100" spc="-1" strike="noStrike" u="sng">
                <a:solidFill>
                  <a:srgbClr val="6ba9da"/>
                </a:solidFill>
                <a:uFillTx/>
                <a:latin typeface="Bahnschrift Condensed"/>
                <a:hlinkClick r:id="rId2"/>
              </a:rPr>
              <a:t>https://en.wikipedia.org/wiki/OpenGL</a:t>
            </a:r>
            <a:endParaRPr b="0" lang="en-US" sz="2100" spc="-1" strike="noStrike">
              <a:solidFill>
                <a:srgbClr val="ffffff"/>
              </a:solidFill>
              <a:latin typeface="Rockwell"/>
            </a:endParaRPr>
          </a:p>
          <a:p>
            <a:pPr marL="228600" indent="-228240" algn="just">
              <a:lnSpc>
                <a:spcPct val="120000"/>
              </a:lnSpc>
              <a:spcBef>
                <a:spcPts val="1001"/>
              </a:spcBef>
              <a:buClr>
                <a:srgbClr val="abdafc"/>
              </a:buClr>
              <a:buFont typeface="Arial"/>
              <a:buChar char="•"/>
            </a:pPr>
            <a:r>
              <a:rPr b="0" lang="en-US" sz="3500" spc="-1" strike="noStrike">
                <a:solidFill>
                  <a:srgbClr val="abdafc"/>
                </a:solidFill>
                <a:latin typeface="Bahnschrift Condensed"/>
              </a:rPr>
              <a:t>PROJECT PREVIEW:</a:t>
            </a:r>
            <a:endParaRPr b="0" lang="en-US" sz="3500" spc="-1" strike="noStrike">
              <a:solidFill>
                <a:srgbClr val="ffffff"/>
              </a:solidFill>
              <a:latin typeface="Rockwell"/>
            </a:endParaRPr>
          </a:p>
          <a:p>
            <a:pPr marL="228600" indent="-228240" algn="just">
              <a:lnSpc>
                <a:spcPct val="120000"/>
              </a:lnSpc>
              <a:spcBef>
                <a:spcPts val="1001"/>
              </a:spcBef>
              <a:buClr>
                <a:srgbClr val="bcac47"/>
              </a:buClr>
              <a:buFont typeface="Wingdings" charset="2"/>
              <a:buChar char=""/>
            </a:pPr>
            <a:r>
              <a:rPr b="0" lang="en-US" sz="2100" spc="-1" strike="noStrike" u="sng">
                <a:solidFill>
                  <a:srgbClr val="6ba9da"/>
                </a:solidFill>
                <a:uFillTx/>
                <a:latin typeface="Bahnschrift Condensed"/>
                <a:hlinkClick r:id="rId3"/>
              </a:rPr>
              <a:t>Video Preview</a:t>
            </a:r>
            <a:r>
              <a:rPr b="0" lang="en-US" sz="2100" spc="-1" strike="noStrike">
                <a:solidFill>
                  <a:srgbClr val="bcac47"/>
                </a:solidFill>
                <a:latin typeface="Bahnschrift Condensed"/>
              </a:rPr>
              <a:t> ( Click here )</a:t>
            </a:r>
            <a:endParaRPr b="0" lang="en-US" sz="2100" spc="-1" strike="noStrike">
              <a:solidFill>
                <a:srgbClr val="ffffff"/>
              </a:solidFill>
              <a:latin typeface="Rockwell"/>
            </a:endParaRPr>
          </a:p>
        </p:txBody>
      </p:sp>
      <p:sp>
        <p:nvSpPr>
          <p:cNvPr id="149" name="CustomShape 2"/>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References</a:t>
            </a:r>
            <a:endParaRPr b="0" lang="en-IN" sz="5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816120" y="272880"/>
            <a:ext cx="7511040" cy="1312200"/>
          </a:xfrm>
          <a:prstGeom prst="rect">
            <a:avLst/>
          </a:prstGeom>
          <a:noFill/>
          <a:ln>
            <a:noFill/>
          </a:ln>
        </p:spPr>
        <p:txBody>
          <a:bodyPr anchor="ctr">
            <a:normAutofit/>
          </a:bodyPr>
          <a:p>
            <a:pPr algn="ctr">
              <a:lnSpc>
                <a:spcPct val="90000"/>
              </a:lnSpc>
            </a:pPr>
            <a:r>
              <a:rPr b="1" lang="en-US" sz="5400" spc="-1" strike="noStrike" cap="all">
                <a:solidFill>
                  <a:srgbClr val="45adf8"/>
                </a:solidFill>
                <a:latin typeface="Bahnschrift Condensed"/>
              </a:rPr>
              <a:t>ABSTRACT</a:t>
            </a:r>
            <a:endParaRPr b="0" lang="en-US" sz="5400" spc="-1" strike="noStrike">
              <a:solidFill>
                <a:srgbClr val="ffffff"/>
              </a:solidFill>
              <a:latin typeface="Rockwell"/>
            </a:endParaRPr>
          </a:p>
        </p:txBody>
      </p:sp>
      <p:sp>
        <p:nvSpPr>
          <p:cNvPr id="87" name="TextShape 2"/>
          <p:cNvSpPr txBox="1"/>
          <p:nvPr/>
        </p:nvSpPr>
        <p:spPr>
          <a:xfrm>
            <a:off x="533520" y="1600200"/>
            <a:ext cx="8152920" cy="4647960"/>
          </a:xfrm>
          <a:prstGeom prst="rect">
            <a:avLst/>
          </a:prstGeom>
          <a:noFill/>
          <a:ln>
            <a:noFill/>
          </a:ln>
        </p:spPr>
        <p:txBody>
          <a:bodyPr>
            <a:normAutofit fontScale="40000"/>
          </a:bodyPr>
          <a:p>
            <a:pPr algn="ctr">
              <a:lnSpc>
                <a:spcPct val="120000"/>
              </a:lnSpc>
              <a:spcBef>
                <a:spcPts val="1001"/>
              </a:spcBef>
              <a:tabLst>
                <a:tab algn="l" pos="0"/>
              </a:tabLst>
            </a:pPr>
            <a:r>
              <a:rPr b="0" lang="en-US" sz="3600" spc="-1" strike="noStrike">
                <a:solidFill>
                  <a:srgbClr val="ffffff"/>
                </a:solidFill>
                <a:latin typeface="Bahnschrift Condensed"/>
              </a:rPr>
              <a:t>This mini project on the topic “</a:t>
            </a:r>
            <a:r>
              <a:rPr b="0" lang="en-US" sz="3600" spc="-1" strike="noStrike">
                <a:solidFill>
                  <a:srgbClr val="00b0f0"/>
                </a:solidFill>
                <a:latin typeface="Bahnschrift Condensed"/>
              </a:rPr>
              <a:t>Simulation of Insertion and Bubble Sort Algorithms</a:t>
            </a:r>
            <a:r>
              <a:rPr b="0" lang="en-US" sz="3600" spc="-1" strike="noStrike">
                <a:solidFill>
                  <a:srgbClr val="ffffff"/>
                </a:solidFill>
                <a:latin typeface="Bahnschrift Condensed"/>
              </a:rPr>
              <a:t>” visually demonstrates the working of two basic yet effective sorting algorithms. It implements both sorting algorithms on values that are represented by vertical blocks. These blocks are rearranged as they are being sorted in real time . The end solution would be range of vertical blocks sorted in ascending order</a:t>
            </a:r>
            <a:endParaRPr b="0" lang="en-US" sz="36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816120" y="272880"/>
            <a:ext cx="7511040" cy="1312200"/>
          </a:xfrm>
          <a:prstGeom prst="rect">
            <a:avLst/>
          </a:prstGeom>
          <a:noFill/>
          <a:ln>
            <a:noFill/>
          </a:ln>
        </p:spPr>
        <p:txBody>
          <a:bodyPr anchor="ctr">
            <a:normAutofit fontScale="77000"/>
          </a:bodyPr>
          <a:p>
            <a:pPr algn="ctr">
              <a:lnSpc>
                <a:spcPct val="90000"/>
              </a:lnSpc>
            </a:pPr>
            <a:r>
              <a:rPr b="1" lang="en-US" sz="5400" spc="-1" strike="noStrike" cap="all">
                <a:solidFill>
                  <a:srgbClr val="45adf8"/>
                </a:solidFill>
                <a:latin typeface="Bahnschrift Condensed"/>
              </a:rPr>
              <a:t>SyStem Requirments</a:t>
            </a:r>
            <a:endParaRPr b="0" lang="en-US" sz="5400" spc="-1" strike="noStrike">
              <a:solidFill>
                <a:srgbClr val="ffffff"/>
              </a:solidFill>
              <a:latin typeface="Rockwell"/>
            </a:endParaRPr>
          </a:p>
        </p:txBody>
      </p:sp>
      <p:sp>
        <p:nvSpPr>
          <p:cNvPr id="89" name="TextShape 2"/>
          <p:cNvSpPr txBox="1"/>
          <p:nvPr/>
        </p:nvSpPr>
        <p:spPr>
          <a:xfrm>
            <a:off x="533520" y="1600200"/>
            <a:ext cx="8152920" cy="4647960"/>
          </a:xfrm>
          <a:prstGeom prst="rect">
            <a:avLst/>
          </a:prstGeom>
          <a:noFill/>
          <a:ln>
            <a:noFill/>
          </a:ln>
        </p:spPr>
        <p:txBody>
          <a:bodyPr>
            <a:normAutofit/>
          </a:bodyPr>
          <a:p>
            <a:pPr marL="228600" indent="-228240" algn="just">
              <a:lnSpc>
                <a:spcPct val="120000"/>
              </a:lnSpc>
              <a:spcBef>
                <a:spcPts val="1001"/>
              </a:spcBef>
              <a:buClr>
                <a:srgbClr val="ffffff"/>
              </a:buClr>
              <a:buFont typeface="Wingdings" charset="2"/>
              <a:buChar char=""/>
            </a:pPr>
            <a:r>
              <a:rPr b="0" lang="en-US" sz="2400" spc="-1" strike="noStrike">
                <a:solidFill>
                  <a:srgbClr val="ffffff"/>
                </a:solidFill>
                <a:latin typeface="Bahnschrift Condensed"/>
              </a:rPr>
              <a:t>Hardware Requirements: ( </a:t>
            </a:r>
            <a:r>
              <a:rPr b="0" lang="en-US" sz="2400" spc="-1" strike="noStrike">
                <a:solidFill>
                  <a:srgbClr val="9ec544"/>
                </a:solidFill>
                <a:latin typeface="Bahnschrift Condensed"/>
              </a:rPr>
              <a:t>Recommended</a:t>
            </a:r>
            <a:r>
              <a:rPr b="0" lang="en-US" sz="2400" spc="-1" strike="noStrike">
                <a:solidFill>
                  <a:srgbClr val="ffffff"/>
                </a:solidFill>
                <a:latin typeface="Bahnschrift Condensed"/>
              </a:rPr>
              <a:t> )</a:t>
            </a:r>
            <a:endParaRPr b="0" lang="en-US" sz="24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Processor</a:t>
            </a:r>
            <a:r>
              <a:rPr b="0" lang="en-US" sz="2000" spc="-1" strike="noStrike">
                <a:solidFill>
                  <a:srgbClr val="ffffff"/>
                </a:solidFill>
                <a:latin typeface="Bahnschrift Condensed"/>
              </a:rPr>
              <a:t> – Pentium PC</a:t>
            </a:r>
            <a:endParaRPr b="0" lang="en-US" sz="20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Memory type </a:t>
            </a:r>
            <a:r>
              <a:rPr b="0" lang="en-US" sz="2000" spc="-1" strike="noStrike">
                <a:solidFill>
                  <a:srgbClr val="ffffff"/>
                </a:solidFill>
                <a:latin typeface="Bahnschrift Condensed"/>
              </a:rPr>
              <a:t>– RAM Memory of 4 GB</a:t>
            </a:r>
            <a:endParaRPr b="0" lang="en-US" sz="20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Input</a:t>
            </a:r>
            <a:r>
              <a:rPr b="0" lang="en-US" sz="2000" spc="-1" strike="noStrike">
                <a:solidFill>
                  <a:srgbClr val="ffffff"/>
                </a:solidFill>
                <a:latin typeface="Bahnschrift Condensed"/>
              </a:rPr>
              <a:t> - Keyboard </a:t>
            </a:r>
            <a:endParaRPr b="0" lang="en-US" sz="20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Display</a:t>
            </a:r>
            <a:r>
              <a:rPr b="0" lang="en-US" sz="2000" spc="-1" strike="noStrike">
                <a:solidFill>
                  <a:srgbClr val="ffffff"/>
                </a:solidFill>
                <a:latin typeface="Bahnschrift Condensed"/>
              </a:rPr>
              <a:t>– Intel HD graphics 5500</a:t>
            </a:r>
            <a:endParaRPr b="0" lang="en-US" sz="2000" spc="-1" strike="noStrike">
              <a:solidFill>
                <a:srgbClr val="ffffff"/>
              </a:solidFill>
              <a:latin typeface="Rockwell"/>
            </a:endParaRPr>
          </a:p>
          <a:p>
            <a:pPr marL="228600" indent="-228240" algn="just">
              <a:lnSpc>
                <a:spcPct val="120000"/>
              </a:lnSpc>
              <a:spcBef>
                <a:spcPts val="1001"/>
              </a:spcBef>
              <a:buClr>
                <a:srgbClr val="ffffff"/>
              </a:buClr>
              <a:buFont typeface="Wingdings" charset="2"/>
              <a:buChar char=""/>
            </a:pPr>
            <a:r>
              <a:rPr b="0" lang="en-US" sz="2400" spc="-1" strike="noStrike">
                <a:solidFill>
                  <a:srgbClr val="ffffff"/>
                </a:solidFill>
                <a:latin typeface="Bahnschrift Condensed"/>
              </a:rPr>
              <a:t>Software Requirements: ( </a:t>
            </a:r>
            <a:r>
              <a:rPr b="0" lang="en-US" sz="2400" spc="-1" strike="noStrike">
                <a:solidFill>
                  <a:srgbClr val="9ec544"/>
                </a:solidFill>
                <a:latin typeface="Bahnschrift Condensed"/>
              </a:rPr>
              <a:t>Recommended</a:t>
            </a:r>
            <a:r>
              <a:rPr b="0" lang="en-US" sz="2400" spc="-1" strike="noStrike">
                <a:solidFill>
                  <a:srgbClr val="ffffff"/>
                </a:solidFill>
                <a:latin typeface="Bahnschrift Condensed"/>
              </a:rPr>
              <a:t> )</a:t>
            </a:r>
            <a:endParaRPr b="0" lang="en-US" sz="24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Operating System </a:t>
            </a:r>
            <a:r>
              <a:rPr b="0" lang="en-US" sz="2000" spc="-1" strike="noStrike">
                <a:solidFill>
                  <a:srgbClr val="ffffff"/>
                </a:solidFill>
                <a:latin typeface="Bahnschrift Condensed"/>
              </a:rPr>
              <a:t>– Windows 10</a:t>
            </a:r>
            <a:endParaRPr b="0" lang="en-US" sz="20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Language </a:t>
            </a:r>
            <a:r>
              <a:rPr b="0" lang="en-US" sz="2000" spc="-1" strike="noStrike">
                <a:solidFill>
                  <a:srgbClr val="ffffff"/>
                </a:solidFill>
                <a:latin typeface="Bahnschrift Condensed"/>
              </a:rPr>
              <a:t>– C++</a:t>
            </a:r>
            <a:endParaRPr b="0" lang="en-US" sz="2000" spc="-1" strike="noStrike">
              <a:solidFill>
                <a:srgbClr val="ffffff"/>
              </a:solidFill>
              <a:latin typeface="Rockwell"/>
            </a:endParaRPr>
          </a:p>
          <a:p>
            <a:pPr lvl="1" marL="685800" indent="-228240" algn="just">
              <a:lnSpc>
                <a:spcPct val="120000"/>
              </a:lnSpc>
              <a:spcBef>
                <a:spcPts val="499"/>
              </a:spcBef>
              <a:buClr>
                <a:srgbClr val="45adf8"/>
              </a:buClr>
              <a:buFont typeface="Wingdings" charset="2"/>
              <a:buChar char=""/>
            </a:pPr>
            <a:r>
              <a:rPr b="0" lang="en-US" sz="2000" spc="-1" strike="noStrike">
                <a:solidFill>
                  <a:srgbClr val="45adf8"/>
                </a:solidFill>
                <a:latin typeface="Bahnschrift Condensed"/>
              </a:rPr>
              <a:t>IDE</a:t>
            </a:r>
            <a:r>
              <a:rPr b="0" lang="en-US" sz="2000" spc="-1" strike="noStrike">
                <a:solidFill>
                  <a:srgbClr val="ffffff"/>
                </a:solidFill>
                <a:latin typeface="Bahnschrift Condensed"/>
              </a:rPr>
              <a:t> – Visual Studio 2019</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816120" y="272880"/>
            <a:ext cx="7511040" cy="1312200"/>
          </a:xfrm>
          <a:prstGeom prst="rect">
            <a:avLst/>
          </a:prstGeom>
          <a:noFill/>
          <a:ln>
            <a:noFill/>
          </a:ln>
        </p:spPr>
        <p:txBody>
          <a:bodyPr anchor="ctr">
            <a:normAutofit/>
          </a:bodyPr>
          <a:p>
            <a:pPr algn="ctr">
              <a:lnSpc>
                <a:spcPct val="90000"/>
              </a:lnSpc>
            </a:pPr>
            <a:r>
              <a:rPr b="1" lang="en-US" sz="5400" spc="-1" strike="noStrike" cap="all">
                <a:solidFill>
                  <a:srgbClr val="45adf8"/>
                </a:solidFill>
                <a:latin typeface="Bahnschrift Condensed"/>
              </a:rPr>
              <a:t>DETAILED DESIGN</a:t>
            </a:r>
            <a:endParaRPr b="0" lang="en-US" sz="5400" spc="-1" strike="noStrike">
              <a:solidFill>
                <a:srgbClr val="ffffff"/>
              </a:solidFill>
              <a:latin typeface="Rockwell"/>
            </a:endParaRPr>
          </a:p>
        </p:txBody>
      </p:sp>
      <p:sp>
        <p:nvSpPr>
          <p:cNvPr id="91" name="CustomShape 2"/>
          <p:cNvSpPr/>
          <p:nvPr/>
        </p:nvSpPr>
        <p:spPr>
          <a:xfrm>
            <a:off x="3962520" y="1606680"/>
            <a:ext cx="1294920" cy="38052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START</a:t>
            </a:r>
            <a:endParaRPr b="0" lang="en-IN" sz="1800" spc="-1" strike="noStrike">
              <a:latin typeface="Arial"/>
            </a:endParaRPr>
          </a:p>
        </p:txBody>
      </p:sp>
      <p:sp>
        <p:nvSpPr>
          <p:cNvPr id="92" name="CustomShape 3"/>
          <p:cNvSpPr/>
          <p:nvPr/>
        </p:nvSpPr>
        <p:spPr>
          <a:xfrm>
            <a:off x="3962520" y="2216160"/>
            <a:ext cx="1294920" cy="38052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MAIN</a:t>
            </a:r>
            <a:endParaRPr b="0" lang="en-IN" sz="1800" spc="-1" strike="noStrike">
              <a:latin typeface="Arial"/>
            </a:endParaRPr>
          </a:p>
        </p:txBody>
      </p:sp>
      <p:sp>
        <p:nvSpPr>
          <p:cNvPr id="93" name="CustomShape 4"/>
          <p:cNvSpPr/>
          <p:nvPr/>
        </p:nvSpPr>
        <p:spPr>
          <a:xfrm>
            <a:off x="4572000" y="198756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94" name="CustomShape 5"/>
          <p:cNvSpPr/>
          <p:nvPr/>
        </p:nvSpPr>
        <p:spPr>
          <a:xfrm>
            <a:off x="4572000" y="259740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95" name="CustomShape 6"/>
          <p:cNvSpPr/>
          <p:nvPr/>
        </p:nvSpPr>
        <p:spPr>
          <a:xfrm>
            <a:off x="1981080" y="2826000"/>
            <a:ext cx="5257440" cy="38052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INITIALIZE CALLBACK FUNCTIONS</a:t>
            </a:r>
            <a:endParaRPr b="0" lang="en-IN" sz="1800" spc="-1" strike="noStrike">
              <a:latin typeface="Arial"/>
            </a:endParaRPr>
          </a:p>
        </p:txBody>
      </p:sp>
      <p:sp>
        <p:nvSpPr>
          <p:cNvPr id="96" name="CustomShape 7"/>
          <p:cNvSpPr/>
          <p:nvPr/>
        </p:nvSpPr>
        <p:spPr>
          <a:xfrm>
            <a:off x="4572000" y="320688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97" name="CustomShape 8"/>
          <p:cNvSpPr/>
          <p:nvPr/>
        </p:nvSpPr>
        <p:spPr>
          <a:xfrm>
            <a:off x="1219320" y="3447720"/>
            <a:ext cx="6552720" cy="304560"/>
          </a:xfrm>
          <a:prstGeom prst="flowChartInputOutpu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MAIN SCREEN DISPLAYED (Menu)</a:t>
            </a:r>
            <a:endParaRPr b="0" lang="en-IN" sz="1800" spc="-1" strike="noStrike">
              <a:latin typeface="Arial"/>
            </a:endParaRPr>
          </a:p>
        </p:txBody>
      </p:sp>
      <p:sp>
        <p:nvSpPr>
          <p:cNvPr id="98" name="CustomShape 9"/>
          <p:cNvSpPr/>
          <p:nvPr/>
        </p:nvSpPr>
        <p:spPr>
          <a:xfrm>
            <a:off x="4572000" y="374040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99" name="CustomShape 10"/>
          <p:cNvSpPr/>
          <p:nvPr/>
        </p:nvSpPr>
        <p:spPr>
          <a:xfrm>
            <a:off x="3103200" y="3978360"/>
            <a:ext cx="2953440" cy="456840"/>
          </a:xfrm>
          <a:prstGeom prst="flowChartDecision">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KEYBOARD</a:t>
            </a:r>
            <a:endParaRPr b="0" lang="en-IN" sz="1800" spc="-1" strike="noStrike">
              <a:latin typeface="Arial"/>
            </a:endParaRPr>
          </a:p>
        </p:txBody>
      </p:sp>
      <p:sp>
        <p:nvSpPr>
          <p:cNvPr id="100" name="CustomShape 11"/>
          <p:cNvSpPr/>
          <p:nvPr/>
        </p:nvSpPr>
        <p:spPr>
          <a:xfrm>
            <a:off x="4572000" y="442620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01" name="CustomShape 12"/>
          <p:cNvSpPr/>
          <p:nvPr/>
        </p:nvSpPr>
        <p:spPr>
          <a:xfrm flipV="1">
            <a:off x="2361240" y="4646520"/>
            <a:ext cx="4887360" cy="1944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02" name="CustomShape 13"/>
          <p:cNvSpPr/>
          <p:nvPr/>
        </p:nvSpPr>
        <p:spPr>
          <a:xfrm>
            <a:off x="2365200" y="465012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03" name="CustomShape 14"/>
          <p:cNvSpPr/>
          <p:nvPr/>
        </p:nvSpPr>
        <p:spPr>
          <a:xfrm>
            <a:off x="4572000" y="465012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04" name="CustomShape 15"/>
          <p:cNvSpPr/>
          <p:nvPr/>
        </p:nvSpPr>
        <p:spPr>
          <a:xfrm>
            <a:off x="7241040" y="464688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05" name="CustomShape 16"/>
          <p:cNvSpPr/>
          <p:nvPr/>
        </p:nvSpPr>
        <p:spPr>
          <a:xfrm>
            <a:off x="1523160" y="4884840"/>
            <a:ext cx="1676160" cy="38052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SORT ( s )</a:t>
            </a:r>
            <a:endParaRPr b="0" lang="en-IN" sz="1800" spc="-1" strike="noStrike">
              <a:latin typeface="Arial"/>
            </a:endParaRPr>
          </a:p>
        </p:txBody>
      </p:sp>
      <p:sp>
        <p:nvSpPr>
          <p:cNvPr id="106" name="CustomShape 17"/>
          <p:cNvSpPr/>
          <p:nvPr/>
        </p:nvSpPr>
        <p:spPr>
          <a:xfrm>
            <a:off x="3503520" y="4884840"/>
            <a:ext cx="2291040" cy="38052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TOGGLE SORT ( c )</a:t>
            </a:r>
            <a:endParaRPr b="0" lang="en-IN" sz="1800" spc="-1" strike="noStrike">
              <a:latin typeface="Arial"/>
            </a:endParaRPr>
          </a:p>
        </p:txBody>
      </p:sp>
      <p:sp>
        <p:nvSpPr>
          <p:cNvPr id="107" name="CustomShape 18"/>
          <p:cNvSpPr/>
          <p:nvPr/>
        </p:nvSpPr>
        <p:spPr>
          <a:xfrm>
            <a:off x="6103800" y="4902120"/>
            <a:ext cx="2291040" cy="38052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RANDOMIZE ( r )</a:t>
            </a:r>
            <a:endParaRPr b="0" lang="en-IN" sz="1800" spc="-1" strike="noStrike">
              <a:latin typeface="Arial"/>
            </a:endParaRPr>
          </a:p>
        </p:txBody>
      </p:sp>
      <p:sp>
        <p:nvSpPr>
          <p:cNvPr id="108" name="CustomShape 19"/>
          <p:cNvSpPr/>
          <p:nvPr/>
        </p:nvSpPr>
        <p:spPr>
          <a:xfrm flipH="1" rot="16200000">
            <a:off x="2399040" y="5227560"/>
            <a:ext cx="533880" cy="610200"/>
          </a:xfrm>
          <a:prstGeom prst="bentConnector2">
            <a:avLst/>
          </a:prstGeom>
          <a:noFill/>
          <a:ln w="9360">
            <a:solidFill>
              <a:srgbClr val="000000"/>
            </a:solidFill>
            <a:miter/>
            <a:tailEnd len="med" type="triangle" w="med"/>
          </a:ln>
        </p:spPr>
        <p:style>
          <a:lnRef idx="0"/>
          <a:fillRef idx="0"/>
          <a:effectRef idx="0"/>
          <a:fontRef idx="minor"/>
        </p:style>
      </p:sp>
      <p:sp>
        <p:nvSpPr>
          <p:cNvPr id="109" name="CustomShape 20"/>
          <p:cNvSpPr/>
          <p:nvPr/>
        </p:nvSpPr>
        <p:spPr>
          <a:xfrm rot="5400000">
            <a:off x="6605280" y="5155200"/>
            <a:ext cx="516600" cy="772200"/>
          </a:xfrm>
          <a:prstGeom prst="bentConnector2">
            <a:avLst/>
          </a:prstGeom>
          <a:noFill/>
          <a:ln w="9360">
            <a:solidFill>
              <a:srgbClr val="000000"/>
            </a:solidFill>
            <a:miter/>
            <a:tailEnd len="med" type="triangle" w="med"/>
          </a:ln>
        </p:spPr>
        <p:style>
          <a:lnRef idx="0"/>
          <a:fillRef idx="0"/>
          <a:effectRef idx="0"/>
          <a:fontRef idx="minor"/>
        </p:style>
      </p:sp>
      <p:sp>
        <p:nvSpPr>
          <p:cNvPr id="110" name="CustomShape 21"/>
          <p:cNvSpPr/>
          <p:nvPr/>
        </p:nvSpPr>
        <p:spPr>
          <a:xfrm rot="5400000">
            <a:off x="4428360" y="5447520"/>
            <a:ext cx="304560" cy="108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11" name="CustomShape 22"/>
          <p:cNvSpPr/>
          <p:nvPr/>
        </p:nvSpPr>
        <p:spPr>
          <a:xfrm>
            <a:off x="4610160" y="5952240"/>
            <a:ext cx="7560" cy="2329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12" name="CustomShape 23"/>
          <p:cNvSpPr/>
          <p:nvPr/>
        </p:nvSpPr>
        <p:spPr>
          <a:xfrm>
            <a:off x="4000680" y="6185520"/>
            <a:ext cx="1218960" cy="45684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STOP</a:t>
            </a:r>
            <a:endParaRPr b="0" lang="en-IN" sz="1800" spc="-1" strike="noStrike">
              <a:latin typeface="Arial"/>
            </a:endParaRPr>
          </a:p>
        </p:txBody>
      </p:sp>
      <p:sp>
        <p:nvSpPr>
          <p:cNvPr id="113" name="CustomShape 24"/>
          <p:cNvSpPr/>
          <p:nvPr/>
        </p:nvSpPr>
        <p:spPr>
          <a:xfrm>
            <a:off x="3009960" y="5571360"/>
            <a:ext cx="3428640" cy="38052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Rockwell"/>
              </a:rPr>
              <a:t>EVENTS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816120" y="272880"/>
            <a:ext cx="7511040" cy="946080"/>
          </a:xfrm>
          <a:prstGeom prst="rect">
            <a:avLst/>
          </a:prstGeom>
          <a:noFill/>
          <a:ln>
            <a:noFill/>
          </a:ln>
        </p:spPr>
        <p:txBody>
          <a:bodyPr anchor="ctr">
            <a:normAutofit/>
          </a:bodyPr>
          <a:p>
            <a:pPr algn="ctr">
              <a:lnSpc>
                <a:spcPct val="90000"/>
              </a:lnSpc>
            </a:pPr>
            <a:r>
              <a:rPr b="1" lang="en-US" sz="4400" spc="-1" strike="noStrike" cap="all">
                <a:solidFill>
                  <a:srgbClr val="45adf8"/>
                </a:solidFill>
                <a:latin typeface="Bahnschrift Condensed"/>
              </a:rPr>
              <a:t>About the project</a:t>
            </a:r>
            <a:endParaRPr b="0" lang="en-US" sz="4400" spc="-1" strike="noStrike">
              <a:solidFill>
                <a:srgbClr val="ffffff"/>
              </a:solidFill>
              <a:latin typeface="Rockwell"/>
            </a:endParaRPr>
          </a:p>
        </p:txBody>
      </p:sp>
      <p:sp>
        <p:nvSpPr>
          <p:cNvPr id="115" name="TextShape 2"/>
          <p:cNvSpPr txBox="1"/>
          <p:nvPr/>
        </p:nvSpPr>
        <p:spPr>
          <a:xfrm>
            <a:off x="495360" y="1221480"/>
            <a:ext cx="8152920" cy="4647960"/>
          </a:xfrm>
          <a:prstGeom prst="rect">
            <a:avLst/>
          </a:prstGeom>
          <a:noFill/>
          <a:ln>
            <a:noFill/>
          </a:ln>
        </p:spPr>
        <p:txBody>
          <a:bodyPr>
            <a:normAutofit fontScale="37000"/>
          </a:bodyPr>
          <a:p>
            <a:pPr marL="228600" indent="-228240" algn="just">
              <a:lnSpc>
                <a:spcPct val="120000"/>
              </a:lnSpc>
              <a:spcBef>
                <a:spcPts val="1001"/>
              </a:spcBef>
              <a:buClr>
                <a:srgbClr val="8fa7b8"/>
              </a:buClr>
              <a:buFont typeface="Wingdings" charset="2"/>
              <a:buChar char=""/>
            </a:pPr>
            <a:r>
              <a:rPr b="0" lang="en-US" sz="2400" spc="-1" strike="noStrike">
                <a:solidFill>
                  <a:srgbClr val="8fa7b8"/>
                </a:solidFill>
                <a:latin typeface="Bahnschrift Condensed"/>
              </a:rPr>
              <a:t>This mini project on </a:t>
            </a:r>
            <a:r>
              <a:rPr b="1" lang="en-US" sz="2400" spc="-1" strike="noStrike">
                <a:solidFill>
                  <a:srgbClr val="ffffff"/>
                </a:solidFill>
                <a:latin typeface="Bahnschrift Condensed"/>
              </a:rPr>
              <a:t>Simulation of Insertion and Bubble Sort Algorithms</a:t>
            </a:r>
            <a:r>
              <a:rPr b="0" lang="en-US" sz="2400" spc="-1" strike="noStrike">
                <a:solidFill>
                  <a:srgbClr val="ffffff"/>
                </a:solidFill>
                <a:latin typeface="Bahnschrift Condensed"/>
              </a:rPr>
              <a:t> </a:t>
            </a:r>
            <a:r>
              <a:rPr b="0" lang="en-US" sz="2400" spc="-1" strike="noStrike">
                <a:solidFill>
                  <a:srgbClr val="8fa7b8"/>
                </a:solidFill>
                <a:latin typeface="Bahnschrift Condensed"/>
              </a:rPr>
              <a:t>visually represents the working of Insertion Sort and Bubble Sort algorithms.</a:t>
            </a:r>
            <a:endParaRPr b="0" lang="en-US" sz="2400" spc="-1" strike="noStrike">
              <a:solidFill>
                <a:srgbClr val="ffffff"/>
              </a:solidFill>
              <a:latin typeface="Rockwell"/>
            </a:endParaRPr>
          </a:p>
          <a:p>
            <a:pPr marL="228600" indent="-228240" algn="just">
              <a:lnSpc>
                <a:spcPct val="120000"/>
              </a:lnSpc>
              <a:spcBef>
                <a:spcPts val="1001"/>
              </a:spcBef>
              <a:buClr>
                <a:srgbClr val="8fa7b8"/>
              </a:buClr>
              <a:buFont typeface="Wingdings" charset="2"/>
              <a:buChar char=""/>
            </a:pPr>
            <a:r>
              <a:rPr b="0" lang="en-US" sz="2400" spc="-1" strike="noStrike">
                <a:solidFill>
                  <a:srgbClr val="8fa7b8"/>
                </a:solidFill>
                <a:latin typeface="Bahnschrift Condensed"/>
              </a:rPr>
              <a:t>The sorting and its visualization is done on a set of random values. The values are represented using blocks of varying lengths (depending upon the value it represents) placed on a horizontal line.</a:t>
            </a:r>
            <a:endParaRPr b="0" lang="en-US" sz="2400" spc="-1" strike="noStrike">
              <a:solidFill>
                <a:srgbClr val="ffffff"/>
              </a:solidFill>
              <a:latin typeface="Rockwell"/>
            </a:endParaRPr>
          </a:p>
          <a:p>
            <a:pPr marL="228600" indent="-228240" algn="just">
              <a:lnSpc>
                <a:spcPct val="120000"/>
              </a:lnSpc>
              <a:spcBef>
                <a:spcPts val="1001"/>
              </a:spcBef>
              <a:buClr>
                <a:srgbClr val="8fa7b8"/>
              </a:buClr>
              <a:buFont typeface="Wingdings" charset="2"/>
              <a:buChar char=""/>
            </a:pPr>
            <a:r>
              <a:rPr b="0" lang="en-US" sz="2400" spc="-1" strike="noStrike">
                <a:solidFill>
                  <a:srgbClr val="8fa7b8"/>
                </a:solidFill>
                <a:latin typeface="Bahnschrift Condensed"/>
              </a:rPr>
              <a:t>Function </a:t>
            </a:r>
            <a:r>
              <a:rPr b="1" lang="en-US" sz="2400" spc="-1" strike="noStrike">
                <a:solidFill>
                  <a:srgbClr val="f7d351"/>
                </a:solidFill>
                <a:latin typeface="Bahnschrift Condensed"/>
              </a:rPr>
              <a:t>Initialize()</a:t>
            </a:r>
            <a:r>
              <a:rPr b="0" lang="en-US" sz="2400" spc="-1" strike="noStrike">
                <a:solidFill>
                  <a:srgbClr val="8fa7b8"/>
                </a:solidFill>
                <a:latin typeface="Bahnschrift Condensed"/>
              </a:rPr>
              <a:t> is used to generate random and unsorted values (</a:t>
            </a:r>
            <a:r>
              <a:rPr b="1" lang="en-US" sz="2400" spc="-1" strike="noStrike">
                <a:solidFill>
                  <a:srgbClr val="00b050"/>
                </a:solidFill>
                <a:latin typeface="Bahnschrift Condensed"/>
              </a:rPr>
              <a:t>RANDOMIZE</a:t>
            </a:r>
            <a:r>
              <a:rPr b="0" lang="en-US" sz="2400" spc="-1" strike="noStrike">
                <a:solidFill>
                  <a:srgbClr val="8fa7b8"/>
                </a:solidFill>
                <a:latin typeface="Bahnschrift Condensed"/>
              </a:rPr>
              <a:t>) which is triggered by pressing “ </a:t>
            </a:r>
            <a:r>
              <a:rPr b="1" lang="en-US" sz="2400" spc="-1" strike="noStrike">
                <a:solidFill>
                  <a:srgbClr val="00b050"/>
                </a:solidFill>
                <a:latin typeface="Bahnschrift Condensed"/>
              </a:rPr>
              <a:t>r</a:t>
            </a:r>
            <a:r>
              <a:rPr b="1" lang="en-US" sz="2400" spc="-1" strike="noStrike">
                <a:solidFill>
                  <a:srgbClr val="8fa7b8"/>
                </a:solidFill>
                <a:latin typeface="Bahnschrift Condensed"/>
              </a:rPr>
              <a:t> “</a:t>
            </a:r>
            <a:r>
              <a:rPr b="0" lang="en-US" sz="2400" spc="-1" strike="noStrike">
                <a:solidFill>
                  <a:srgbClr val="8fa7b8"/>
                </a:solidFill>
                <a:latin typeface="Bahnschrift Condensed"/>
              </a:rPr>
              <a:t>.</a:t>
            </a:r>
            <a:endParaRPr b="0" lang="en-US" sz="2400" spc="-1" strike="noStrike">
              <a:solidFill>
                <a:srgbClr val="ffffff"/>
              </a:solidFill>
              <a:latin typeface="Rockwell"/>
            </a:endParaRPr>
          </a:p>
          <a:p>
            <a:pPr marL="228600" indent="-228240" algn="just">
              <a:lnSpc>
                <a:spcPct val="120000"/>
              </a:lnSpc>
              <a:spcBef>
                <a:spcPts val="1001"/>
              </a:spcBef>
              <a:buClr>
                <a:srgbClr val="8fa7b8"/>
              </a:buClr>
              <a:buFont typeface="Wingdings" charset="2"/>
              <a:buChar char=""/>
            </a:pPr>
            <a:r>
              <a:rPr b="0" lang="en-US" sz="2400" spc="-1" strike="noStrike">
                <a:solidFill>
                  <a:srgbClr val="8fa7b8"/>
                </a:solidFill>
                <a:latin typeface="Bahnschrift Condensed"/>
              </a:rPr>
              <a:t>Function </a:t>
            </a:r>
            <a:r>
              <a:rPr b="1" lang="en-US" sz="2400" spc="-1" strike="noStrike">
                <a:solidFill>
                  <a:srgbClr val="f7d351"/>
                </a:solidFill>
                <a:latin typeface="Bahnschrift Condensed"/>
              </a:rPr>
              <a:t>display_text</a:t>
            </a:r>
            <a:r>
              <a:rPr b="0" lang="en-US" sz="2400" spc="-1" strike="noStrike">
                <a:solidFill>
                  <a:srgbClr val="f7d351"/>
                </a:solidFill>
                <a:latin typeface="Bahnschrift Condensed"/>
              </a:rPr>
              <a:t>() </a:t>
            </a:r>
            <a:r>
              <a:rPr b="0" lang="en-US" sz="2400" spc="-1" strike="noStrike">
                <a:solidFill>
                  <a:srgbClr val="8fa7b8"/>
                </a:solidFill>
                <a:latin typeface="Bahnschrift Condensed"/>
              </a:rPr>
              <a:t>is used to display the </a:t>
            </a:r>
            <a:r>
              <a:rPr b="1" lang="en-US" sz="2400" spc="-1" strike="noStrike">
                <a:solidFill>
                  <a:srgbClr val="ff0000"/>
                </a:solidFill>
                <a:latin typeface="Bahnschrift Condensed"/>
              </a:rPr>
              <a:t>MENU</a:t>
            </a:r>
            <a:r>
              <a:rPr b="1" lang="en-US" sz="2400" spc="-1" strike="noStrike">
                <a:solidFill>
                  <a:srgbClr val="8fa7b8"/>
                </a:solidFill>
                <a:latin typeface="Bahnschrift Condensed"/>
              </a:rPr>
              <a:t> </a:t>
            </a:r>
            <a:r>
              <a:rPr b="0" lang="en-US" sz="2400" spc="-1" strike="noStrike">
                <a:solidFill>
                  <a:srgbClr val="8fa7b8"/>
                </a:solidFill>
                <a:latin typeface="Bahnschrift Condensed"/>
              </a:rPr>
              <a:t>with various options within it</a:t>
            </a:r>
            <a:endParaRPr b="0" lang="en-US" sz="2400" spc="-1" strike="noStrike">
              <a:solidFill>
                <a:srgbClr val="ffffff"/>
              </a:solidFill>
              <a:latin typeface="Rockwell"/>
            </a:endParaRPr>
          </a:p>
          <a:p>
            <a:pPr marL="228600" indent="-228240" algn="just">
              <a:lnSpc>
                <a:spcPct val="120000"/>
              </a:lnSpc>
              <a:spcBef>
                <a:spcPts val="1001"/>
              </a:spcBef>
              <a:buClr>
                <a:srgbClr val="8fa7b8"/>
              </a:buClr>
              <a:buFont typeface="Wingdings" charset="2"/>
              <a:buChar char=""/>
            </a:pPr>
            <a:r>
              <a:rPr b="0" lang="en-US" sz="2400" spc="-1" strike="noStrike">
                <a:solidFill>
                  <a:srgbClr val="8fa7b8"/>
                </a:solidFill>
                <a:latin typeface="Bahnschrift Condensed"/>
              </a:rPr>
              <a:t>We </a:t>
            </a:r>
            <a:r>
              <a:rPr b="1" lang="en-US" sz="2400" spc="-1" strike="noStrike">
                <a:solidFill>
                  <a:srgbClr val="00b050"/>
                </a:solidFill>
                <a:latin typeface="Bahnschrift Condensed"/>
              </a:rPr>
              <a:t>TOGGLE</a:t>
            </a:r>
            <a:r>
              <a:rPr b="1" lang="en-US" sz="2400" spc="-1" strike="noStrike">
                <a:solidFill>
                  <a:srgbClr val="8fa7b8"/>
                </a:solidFill>
                <a:latin typeface="Bahnschrift Condensed"/>
              </a:rPr>
              <a:t> </a:t>
            </a:r>
            <a:r>
              <a:rPr b="0" lang="en-US" sz="2400" spc="-1" strike="noStrike">
                <a:solidFill>
                  <a:srgbClr val="8fa7b8"/>
                </a:solidFill>
                <a:latin typeface="Bahnschrift Condensed"/>
              </a:rPr>
              <a:t>between the desired sorting algorithm by pressing “ </a:t>
            </a:r>
            <a:r>
              <a:rPr b="1" lang="en-US" sz="2400" spc="-1" strike="noStrike">
                <a:solidFill>
                  <a:srgbClr val="00b050"/>
                </a:solidFill>
                <a:latin typeface="Bahnschrift Condensed"/>
              </a:rPr>
              <a:t>c</a:t>
            </a:r>
            <a:r>
              <a:rPr b="1" lang="en-US" sz="2400" spc="-1" strike="noStrike">
                <a:solidFill>
                  <a:srgbClr val="8fa7b8"/>
                </a:solidFill>
                <a:latin typeface="Bahnschrift Condensed"/>
              </a:rPr>
              <a:t> “</a:t>
            </a:r>
            <a:r>
              <a:rPr b="0" lang="en-US" sz="2400" spc="-1" strike="noStrike">
                <a:solidFill>
                  <a:srgbClr val="8fa7b8"/>
                </a:solidFill>
                <a:latin typeface="Bahnschrift Condensed"/>
              </a:rPr>
              <a:t>.</a:t>
            </a:r>
            <a:endParaRPr b="0" lang="en-US" sz="2400" spc="-1" strike="noStrike">
              <a:solidFill>
                <a:srgbClr val="ffffff"/>
              </a:solidFill>
              <a:latin typeface="Rockwell"/>
            </a:endParaRPr>
          </a:p>
          <a:p>
            <a:pPr marL="228600" indent="-228240" algn="just">
              <a:lnSpc>
                <a:spcPct val="120000"/>
              </a:lnSpc>
              <a:spcBef>
                <a:spcPts val="1001"/>
              </a:spcBef>
              <a:buClr>
                <a:srgbClr val="8fa7b8"/>
              </a:buClr>
              <a:buFont typeface="Wingdings" charset="2"/>
              <a:buChar char=""/>
            </a:pPr>
            <a:r>
              <a:rPr b="0" lang="en-US" sz="2400" spc="-1" strike="noStrike">
                <a:solidFill>
                  <a:srgbClr val="8fa7b8"/>
                </a:solidFill>
                <a:latin typeface="Bahnschrift Condensed"/>
              </a:rPr>
              <a:t>Upon pressing “ </a:t>
            </a:r>
            <a:r>
              <a:rPr b="1" lang="en-US" sz="2400" spc="-1" strike="noStrike">
                <a:solidFill>
                  <a:srgbClr val="00b050"/>
                </a:solidFill>
                <a:latin typeface="Bahnschrift Condensed"/>
              </a:rPr>
              <a:t>s</a:t>
            </a:r>
            <a:r>
              <a:rPr b="1" lang="en-US" sz="2400" spc="-1" strike="noStrike">
                <a:solidFill>
                  <a:srgbClr val="8fa7b8"/>
                </a:solidFill>
                <a:latin typeface="Bahnschrift Condensed"/>
              </a:rPr>
              <a:t> “, </a:t>
            </a:r>
            <a:r>
              <a:rPr b="0" lang="en-US" sz="2400" spc="-1" strike="noStrike">
                <a:solidFill>
                  <a:srgbClr val="8fa7b8"/>
                </a:solidFill>
                <a:latin typeface="Bahnschrift Condensed"/>
              </a:rPr>
              <a:t>the system starts to </a:t>
            </a:r>
            <a:r>
              <a:rPr b="1" lang="en-US" sz="2400" spc="-1" strike="noStrike">
                <a:solidFill>
                  <a:srgbClr val="00b050"/>
                </a:solidFill>
                <a:latin typeface="Bahnschrift Condensed"/>
              </a:rPr>
              <a:t>SORT</a:t>
            </a:r>
            <a:r>
              <a:rPr b="0" lang="en-US" sz="2400" spc="-1" strike="noStrike">
                <a:solidFill>
                  <a:srgbClr val="8fa7b8"/>
                </a:solidFill>
                <a:latin typeface="Bahnschrift Condensed"/>
              </a:rPr>
              <a:t> the values in ascending order based on the algorithm selected.</a:t>
            </a:r>
            <a:endParaRPr b="0" lang="en-US" sz="2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816120" y="272880"/>
            <a:ext cx="7511040" cy="1312200"/>
          </a:xfrm>
          <a:prstGeom prst="rect">
            <a:avLst/>
          </a:prstGeom>
          <a:noFill/>
          <a:ln>
            <a:noFill/>
          </a:ln>
        </p:spPr>
        <p:txBody>
          <a:bodyPr anchor="ctr">
            <a:normAutofit/>
          </a:bodyPr>
          <a:p>
            <a:pPr algn="ctr">
              <a:lnSpc>
                <a:spcPct val="90000"/>
              </a:lnSpc>
            </a:pPr>
            <a:r>
              <a:rPr b="1" lang="en-US" sz="5400" spc="-1" strike="noStrike" cap="all">
                <a:solidFill>
                  <a:srgbClr val="45adf8"/>
                </a:solidFill>
                <a:latin typeface="Bahnschrift Condensed"/>
              </a:rPr>
              <a:t>IMPLEMENTAION</a:t>
            </a:r>
            <a:endParaRPr b="0" lang="en-US" sz="5400" spc="-1" strike="noStrike">
              <a:solidFill>
                <a:srgbClr val="ffffff"/>
              </a:solidFill>
              <a:latin typeface="Rockwell"/>
            </a:endParaRPr>
          </a:p>
        </p:txBody>
      </p:sp>
      <p:sp>
        <p:nvSpPr>
          <p:cNvPr id="117" name="TextShape 2"/>
          <p:cNvSpPr txBox="1"/>
          <p:nvPr/>
        </p:nvSpPr>
        <p:spPr>
          <a:xfrm>
            <a:off x="533520" y="1600200"/>
            <a:ext cx="8152920" cy="4647960"/>
          </a:xfrm>
          <a:prstGeom prst="rect">
            <a:avLst/>
          </a:prstGeom>
          <a:noFill/>
          <a:ln>
            <a:noFill/>
          </a:ln>
        </p:spPr>
        <p:txBody>
          <a:bodyPr>
            <a:normAutofit/>
          </a:bodyPr>
          <a:p>
            <a:pPr algn="just">
              <a:lnSpc>
                <a:spcPct val="120000"/>
              </a:lnSpc>
              <a:spcBef>
                <a:spcPts val="1001"/>
              </a:spcBef>
              <a:tabLst>
                <a:tab algn="l" pos="0"/>
              </a:tabLst>
            </a:pPr>
            <a:r>
              <a:rPr b="0" lang="en-US" sz="2400" spc="-1" strike="noStrike">
                <a:solidFill>
                  <a:srgbClr val="abdafc"/>
                </a:solidFill>
                <a:latin typeface="Bahnschrift Condensed"/>
              </a:rPr>
              <a:t>The working of </a:t>
            </a:r>
            <a:r>
              <a:rPr b="0" lang="en-US" sz="2400" spc="-1" strike="noStrike">
                <a:solidFill>
                  <a:srgbClr val="8fa7b8"/>
                </a:solidFill>
                <a:latin typeface="Bahnschrift Condensed"/>
              </a:rPr>
              <a:t>the</a:t>
            </a:r>
            <a:r>
              <a:rPr b="0" lang="en-US" sz="2400" spc="-1" strike="noStrike">
                <a:solidFill>
                  <a:srgbClr val="abdafc"/>
                </a:solidFill>
                <a:latin typeface="Bahnschrift Condensed"/>
              </a:rPr>
              <a:t> program can be illustrated by the following abstract algorithm</a:t>
            </a:r>
            <a:endParaRPr b="0" lang="en-US" sz="2400" spc="-1" strike="noStrike">
              <a:solidFill>
                <a:srgbClr val="ffffff"/>
              </a:solidFill>
              <a:latin typeface="Rockwell"/>
            </a:endParaRPr>
          </a:p>
          <a:p>
            <a:pPr marL="343080" indent="-342720">
              <a:lnSpc>
                <a:spcPct val="120000"/>
              </a:lnSpc>
              <a:spcBef>
                <a:spcPts val="1001"/>
              </a:spcBef>
              <a:buClr>
                <a:srgbClr val="ffffff"/>
              </a:buClr>
              <a:buFont typeface="Wingdings" charset="2"/>
              <a:buChar char=""/>
              <a:tabLst>
                <a:tab algn="l" pos="0"/>
              </a:tabLst>
            </a:pPr>
            <a:r>
              <a:rPr b="0" lang="en-US" sz="2400" spc="-1" strike="noStrike">
                <a:solidFill>
                  <a:srgbClr val="ffffff"/>
                </a:solidFill>
                <a:latin typeface="Bahnschrift Condensed"/>
              </a:rPr>
              <a:t>Initialization</a:t>
            </a:r>
            <a:endParaRPr b="0" lang="en-US" sz="2400" spc="-1" strike="noStrike">
              <a:solidFill>
                <a:srgbClr val="ffffff"/>
              </a:solidFill>
              <a:latin typeface="Rockwell"/>
            </a:endParaRPr>
          </a:p>
          <a:p>
            <a:pPr marL="457200">
              <a:lnSpc>
                <a:spcPct val="120000"/>
              </a:lnSpc>
              <a:spcBef>
                <a:spcPts val="499"/>
              </a:spcBef>
              <a:tabLst>
                <a:tab algn="l" pos="0"/>
              </a:tabLst>
            </a:pPr>
            <a:r>
              <a:rPr b="0" lang="en-US" sz="2000" spc="-1" strike="noStrike">
                <a:solidFill>
                  <a:srgbClr val="abdafc"/>
                </a:solidFill>
                <a:latin typeface="Bahnschrift Condensed"/>
              </a:rPr>
              <a:t>Initialize the display mode, window position, window size and create the window to display the output window with title header entered as parameter.</a:t>
            </a:r>
            <a:endParaRPr b="0" lang="en-US" sz="2000" spc="-1" strike="noStrike">
              <a:solidFill>
                <a:srgbClr val="ffffff"/>
              </a:solidFill>
              <a:latin typeface="Rockwell"/>
            </a:endParaRPr>
          </a:p>
          <a:p>
            <a:pPr marL="343080" indent="-342720" algn="just">
              <a:lnSpc>
                <a:spcPct val="120000"/>
              </a:lnSpc>
              <a:spcBef>
                <a:spcPts val="1001"/>
              </a:spcBef>
              <a:buClr>
                <a:srgbClr val="ffffff"/>
              </a:buClr>
              <a:buFont typeface="Wingdings" charset="2"/>
              <a:buChar char=""/>
              <a:tabLst>
                <a:tab algn="l" pos="0"/>
              </a:tabLst>
            </a:pPr>
            <a:r>
              <a:rPr b="0" lang="en-US" sz="2400" spc="-1" strike="noStrike">
                <a:solidFill>
                  <a:srgbClr val="ffffff"/>
                </a:solidFill>
                <a:latin typeface="Bahnschrift Condensed"/>
              </a:rPr>
              <a:t>Menus are created and depending on the value returned by Menus, the suitable operations are performed with the help of switch functions. The Menus value are entered through keyboard keys.</a:t>
            </a:r>
            <a:endParaRPr b="0" lang="en-US" sz="2400" spc="-1" strike="noStrike">
              <a:solidFill>
                <a:srgbClr val="ffffff"/>
              </a:solidFill>
              <a:latin typeface="Rockwell"/>
            </a:endParaRPr>
          </a:p>
          <a:p>
            <a:pPr>
              <a:lnSpc>
                <a:spcPct val="120000"/>
              </a:lnSpc>
              <a:spcBef>
                <a:spcPts val="1001"/>
              </a:spcBef>
              <a:tabLst>
                <a:tab algn="l" pos="0"/>
              </a:tabLst>
            </a:pPr>
            <a:endParaRPr b="0" lang="en-US" sz="2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685800" y="1903320"/>
            <a:ext cx="7894800" cy="902160"/>
          </a:xfrm>
          <a:prstGeom prst="rect">
            <a:avLst/>
          </a:prstGeom>
          <a:noFill/>
          <a:ln>
            <a:noFill/>
          </a:ln>
        </p:spPr>
        <p:txBody>
          <a:bodyPr>
            <a:normAutofit/>
          </a:bodyPr>
          <a:p>
            <a:pPr>
              <a:lnSpc>
                <a:spcPct val="120000"/>
              </a:lnSpc>
              <a:spcBef>
                <a:spcPts val="1001"/>
              </a:spcBef>
              <a:tabLst>
                <a:tab algn="l" pos="0"/>
              </a:tabLst>
            </a:pPr>
            <a:r>
              <a:rPr b="0" lang="en-US" sz="2800" spc="-1" strike="noStrike">
                <a:solidFill>
                  <a:srgbClr val="abdafc"/>
                </a:solidFill>
                <a:latin typeface="Bahnschrift Condensed"/>
              </a:rPr>
              <a:t>Switch case that displayed menu options</a:t>
            </a:r>
            <a:endParaRPr b="0" lang="en-US" sz="2800" spc="-1" strike="noStrike">
              <a:solidFill>
                <a:srgbClr val="ffffff"/>
              </a:solidFill>
              <a:latin typeface="Rockwell"/>
            </a:endParaRPr>
          </a:p>
        </p:txBody>
      </p:sp>
      <p:sp>
        <p:nvSpPr>
          <p:cNvPr id="119" name="CustomShape 2"/>
          <p:cNvSpPr/>
          <p:nvPr/>
        </p:nvSpPr>
        <p:spPr>
          <a:xfrm>
            <a:off x="356400" y="1414080"/>
            <a:ext cx="2536200" cy="488880"/>
          </a:xfrm>
          <a:prstGeom prst="rect">
            <a:avLst/>
          </a:prstGeom>
          <a:noFill/>
          <a:ln>
            <a:noFill/>
          </a:ln>
        </p:spPr>
        <p:style>
          <a:lnRef idx="0"/>
          <a:fillRef idx="0"/>
          <a:effectRef idx="0"/>
          <a:fontRef idx="minor"/>
        </p:style>
        <p:txBody>
          <a:bodyPr anchor="ctr">
            <a:noAutofit/>
          </a:bodyPr>
          <a:p>
            <a:pPr marL="343080" indent="-342720">
              <a:lnSpc>
                <a:spcPct val="90000"/>
              </a:lnSpc>
              <a:buClr>
                <a:srgbClr val="ffffff"/>
              </a:buClr>
              <a:buFont typeface="Wingdings" charset="2"/>
              <a:buChar char=""/>
            </a:pPr>
            <a:r>
              <a:rPr b="1" lang="en-US" sz="2400" spc="-1" strike="noStrike" cap="all">
                <a:solidFill>
                  <a:srgbClr val="ffffff"/>
                </a:solidFill>
                <a:latin typeface="Bahnschrift Condensed"/>
              </a:rPr>
              <a:t>MENU</a:t>
            </a:r>
            <a:endParaRPr b="0" lang="en-IN" sz="2400" spc="-1" strike="noStrike">
              <a:latin typeface="Arial"/>
            </a:endParaRPr>
          </a:p>
        </p:txBody>
      </p:sp>
      <p:sp>
        <p:nvSpPr>
          <p:cNvPr id="120" name="CustomShape 3"/>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IMPLEMENTAION</a:t>
            </a:r>
            <a:endParaRPr b="0" lang="en-IN" sz="5400" spc="-1" strike="noStrike">
              <a:latin typeface="Arial"/>
            </a:endParaRPr>
          </a:p>
        </p:txBody>
      </p:sp>
      <p:pic>
        <p:nvPicPr>
          <p:cNvPr id="121" name="Picture 19" descr=""/>
          <p:cNvPicPr/>
          <p:nvPr/>
        </p:nvPicPr>
        <p:blipFill>
          <a:blip r:embed="rId1"/>
          <a:stretch/>
        </p:blipFill>
        <p:spPr>
          <a:xfrm>
            <a:off x="902160" y="2805840"/>
            <a:ext cx="7339680" cy="1960560"/>
          </a:xfrm>
          <a:prstGeom prst="rect">
            <a:avLst/>
          </a:prstGeom>
          <a:ln>
            <a:noFill/>
          </a:ln>
        </p:spPr>
      </p:pic>
      <p:pic>
        <p:nvPicPr>
          <p:cNvPr id="122" name="Picture 20" descr=""/>
          <p:cNvPicPr/>
          <p:nvPr/>
        </p:nvPicPr>
        <p:blipFill>
          <a:blip r:embed="rId2"/>
          <a:stretch/>
        </p:blipFill>
        <p:spPr>
          <a:xfrm>
            <a:off x="2438280" y="4952880"/>
            <a:ext cx="4266720" cy="13140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356400" y="1924920"/>
            <a:ext cx="6653880" cy="902160"/>
          </a:xfrm>
          <a:prstGeom prst="rect">
            <a:avLst/>
          </a:prstGeom>
          <a:noFill/>
          <a:ln>
            <a:noFill/>
          </a:ln>
        </p:spPr>
        <p:txBody>
          <a:bodyPr>
            <a:normAutofit fontScale="25000"/>
          </a:bodyPr>
          <a:p>
            <a:pPr>
              <a:lnSpc>
                <a:spcPct val="120000"/>
              </a:lnSpc>
              <a:spcBef>
                <a:spcPts val="1001"/>
              </a:spcBef>
              <a:tabLst>
                <a:tab algn="l" pos="0"/>
              </a:tabLst>
            </a:pPr>
            <a:r>
              <a:rPr b="0" lang="en-US" sz="2800" spc="-1" strike="noStrike">
                <a:solidFill>
                  <a:srgbClr val="abdafc"/>
                </a:solidFill>
                <a:latin typeface="Bahnschrift Condensed"/>
              </a:rPr>
              <a:t>These are the visual Polygon objects that are generated equivalent to the value being sorted</a:t>
            </a:r>
            <a:endParaRPr b="0" lang="en-US" sz="2800" spc="-1" strike="noStrike">
              <a:solidFill>
                <a:srgbClr val="ffffff"/>
              </a:solidFill>
              <a:latin typeface="Rockwell"/>
            </a:endParaRPr>
          </a:p>
        </p:txBody>
      </p:sp>
      <p:sp>
        <p:nvSpPr>
          <p:cNvPr id="124" name="CustomShape 2"/>
          <p:cNvSpPr/>
          <p:nvPr/>
        </p:nvSpPr>
        <p:spPr>
          <a:xfrm>
            <a:off x="356400" y="1414080"/>
            <a:ext cx="2536200" cy="488880"/>
          </a:xfrm>
          <a:prstGeom prst="rect">
            <a:avLst/>
          </a:prstGeom>
          <a:noFill/>
          <a:ln>
            <a:noFill/>
          </a:ln>
        </p:spPr>
        <p:style>
          <a:lnRef idx="0"/>
          <a:fillRef idx="0"/>
          <a:effectRef idx="0"/>
          <a:fontRef idx="minor"/>
        </p:style>
        <p:txBody>
          <a:bodyPr anchor="ctr">
            <a:noAutofit/>
          </a:bodyPr>
          <a:p>
            <a:pPr marL="343080" indent="-342720">
              <a:lnSpc>
                <a:spcPct val="90000"/>
              </a:lnSpc>
              <a:buClr>
                <a:srgbClr val="ffffff"/>
              </a:buClr>
              <a:buFont typeface="Wingdings" charset="2"/>
              <a:buChar char=""/>
            </a:pPr>
            <a:r>
              <a:rPr b="1" lang="en-US" sz="2400" spc="-1" strike="noStrike" cap="all">
                <a:solidFill>
                  <a:srgbClr val="ffffff"/>
                </a:solidFill>
                <a:latin typeface="Bahnschrift Condensed"/>
              </a:rPr>
              <a:t>Polygon OBJECT</a:t>
            </a:r>
            <a:endParaRPr b="0" lang="en-IN" sz="2400" spc="-1" strike="noStrike">
              <a:latin typeface="Arial"/>
            </a:endParaRPr>
          </a:p>
        </p:txBody>
      </p:sp>
      <p:pic>
        <p:nvPicPr>
          <p:cNvPr id="125" name="Picture 4" descr=""/>
          <p:cNvPicPr/>
          <p:nvPr/>
        </p:nvPicPr>
        <p:blipFill>
          <a:blip r:embed="rId1"/>
          <a:stretch/>
        </p:blipFill>
        <p:spPr>
          <a:xfrm>
            <a:off x="304920" y="3472560"/>
            <a:ext cx="4495320" cy="1272240"/>
          </a:xfrm>
          <a:prstGeom prst="rect">
            <a:avLst/>
          </a:prstGeom>
          <a:ln>
            <a:noFill/>
          </a:ln>
        </p:spPr>
      </p:pic>
      <p:pic>
        <p:nvPicPr>
          <p:cNvPr id="126" name="Picture 7" descr=""/>
          <p:cNvPicPr/>
          <p:nvPr/>
        </p:nvPicPr>
        <p:blipFill>
          <a:blip r:embed="rId2"/>
          <a:stretch/>
        </p:blipFill>
        <p:spPr>
          <a:xfrm>
            <a:off x="304920" y="5333760"/>
            <a:ext cx="4495320" cy="1116000"/>
          </a:xfrm>
          <a:prstGeom prst="rect">
            <a:avLst/>
          </a:prstGeom>
          <a:ln>
            <a:noFill/>
          </a:ln>
        </p:spPr>
      </p:pic>
      <p:pic>
        <p:nvPicPr>
          <p:cNvPr id="127" name="Picture 9" descr=""/>
          <p:cNvPicPr/>
          <p:nvPr/>
        </p:nvPicPr>
        <p:blipFill>
          <a:blip r:embed="rId3"/>
          <a:stretch/>
        </p:blipFill>
        <p:spPr>
          <a:xfrm>
            <a:off x="5181480" y="3472560"/>
            <a:ext cx="3304800" cy="1272240"/>
          </a:xfrm>
          <a:prstGeom prst="rect">
            <a:avLst/>
          </a:prstGeom>
          <a:ln>
            <a:noFill/>
          </a:ln>
        </p:spPr>
      </p:pic>
      <p:pic>
        <p:nvPicPr>
          <p:cNvPr id="128" name="Picture 11" descr=""/>
          <p:cNvPicPr/>
          <p:nvPr/>
        </p:nvPicPr>
        <p:blipFill>
          <a:blip r:embed="rId4"/>
          <a:stretch/>
        </p:blipFill>
        <p:spPr>
          <a:xfrm>
            <a:off x="5181480" y="5333760"/>
            <a:ext cx="3304800" cy="1146600"/>
          </a:xfrm>
          <a:prstGeom prst="rect">
            <a:avLst/>
          </a:prstGeom>
          <a:ln>
            <a:noFill/>
          </a:ln>
        </p:spPr>
      </p:pic>
      <p:sp>
        <p:nvSpPr>
          <p:cNvPr id="129" name="CustomShape 3"/>
          <p:cNvSpPr/>
          <p:nvPr/>
        </p:nvSpPr>
        <p:spPr>
          <a:xfrm>
            <a:off x="304920" y="3002760"/>
            <a:ext cx="4495320" cy="425880"/>
          </a:xfrm>
          <a:prstGeom prst="rect">
            <a:avLst/>
          </a:prstGeom>
          <a:noFill/>
          <a:ln>
            <a:noFill/>
          </a:ln>
        </p:spPr>
        <p:style>
          <a:lnRef idx="0"/>
          <a:fillRef idx="0"/>
          <a:effectRef idx="0"/>
          <a:fontRef idx="minor"/>
        </p:style>
        <p:txBody>
          <a:bodyPr>
            <a:normAutofit/>
          </a:bodyPr>
          <a:p>
            <a:pPr>
              <a:lnSpc>
                <a:spcPct val="120000"/>
              </a:lnSpc>
              <a:spcBef>
                <a:spcPts val="1001"/>
              </a:spcBef>
              <a:tabLst>
                <a:tab algn="l" pos="0"/>
              </a:tabLst>
            </a:pPr>
            <a:r>
              <a:rPr b="0" lang="en-US" sz="1600" spc="-1" strike="noStrike">
                <a:solidFill>
                  <a:srgbClr val="ff0000"/>
                </a:solidFill>
                <a:latin typeface="Bahnschrift Condensed"/>
              </a:rPr>
              <a:t>Red Bar </a:t>
            </a:r>
            <a:r>
              <a:rPr b="0" lang="en-US" sz="1600" spc="-1" strike="noStrike">
                <a:solidFill>
                  <a:srgbClr val="abdafc"/>
                </a:solidFill>
                <a:latin typeface="Bahnschrift Condensed"/>
              </a:rPr>
              <a:t>with </a:t>
            </a:r>
            <a:r>
              <a:rPr b="0" lang="en-US" sz="1600" spc="-1" strike="noStrike">
                <a:solidFill>
                  <a:srgbClr val="ffff00"/>
                </a:solidFill>
                <a:latin typeface="Bahnschrift Condensed"/>
              </a:rPr>
              <a:t>Yellow border</a:t>
            </a:r>
            <a:endParaRPr b="0" lang="en-IN" sz="1600" spc="-1" strike="noStrike">
              <a:latin typeface="Arial"/>
            </a:endParaRPr>
          </a:p>
        </p:txBody>
      </p:sp>
      <p:sp>
        <p:nvSpPr>
          <p:cNvPr id="130" name="CustomShape 4"/>
          <p:cNvSpPr/>
          <p:nvPr/>
        </p:nvSpPr>
        <p:spPr>
          <a:xfrm>
            <a:off x="228600" y="4863960"/>
            <a:ext cx="4495320" cy="425880"/>
          </a:xfrm>
          <a:prstGeom prst="rect">
            <a:avLst/>
          </a:prstGeom>
          <a:noFill/>
          <a:ln>
            <a:noFill/>
          </a:ln>
        </p:spPr>
        <p:style>
          <a:lnRef idx="0"/>
          <a:fillRef idx="0"/>
          <a:effectRef idx="0"/>
          <a:fontRef idx="minor"/>
        </p:style>
        <p:txBody>
          <a:bodyPr>
            <a:normAutofit fontScale="45000"/>
          </a:bodyPr>
          <a:p>
            <a:pPr>
              <a:lnSpc>
                <a:spcPct val="120000"/>
              </a:lnSpc>
              <a:spcBef>
                <a:spcPts val="1001"/>
              </a:spcBef>
              <a:tabLst>
                <a:tab algn="l" pos="0"/>
              </a:tabLst>
            </a:pPr>
            <a:r>
              <a:rPr b="0" lang="en-US" sz="1600" spc="-1" strike="noStrike">
                <a:solidFill>
                  <a:srgbClr val="00b050"/>
                </a:solidFill>
                <a:latin typeface="Bahnschrift Condensed"/>
              </a:rPr>
              <a:t>Green</a:t>
            </a:r>
            <a:r>
              <a:rPr b="0" lang="en-US" sz="1600" spc="-1" strike="noStrike">
                <a:solidFill>
                  <a:srgbClr val="ff0000"/>
                </a:solidFill>
                <a:latin typeface="Bahnschrift Condensed"/>
              </a:rPr>
              <a:t> </a:t>
            </a:r>
            <a:r>
              <a:rPr b="0" lang="en-US" sz="1600" spc="-1" strike="noStrike">
                <a:solidFill>
                  <a:srgbClr val="ffffff"/>
                </a:solidFill>
                <a:latin typeface="Bahnschrift Condensed"/>
              </a:rPr>
              <a:t>Highlights the current value been swapped</a:t>
            </a:r>
            <a:endParaRPr b="0" lang="en-IN" sz="1600" spc="-1" strike="noStrike">
              <a:latin typeface="Arial"/>
            </a:endParaRPr>
          </a:p>
        </p:txBody>
      </p:sp>
      <p:sp>
        <p:nvSpPr>
          <p:cNvPr id="131" name="CustomShape 5"/>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IMPLEMENTAION</a:t>
            </a:r>
            <a:endParaRPr b="0" lang="en-IN" sz="5400" spc="-1" strike="noStrike">
              <a:latin typeface="Arial"/>
            </a:endParaRPr>
          </a:p>
        </p:txBody>
      </p:sp>
      <p:pic>
        <p:nvPicPr>
          <p:cNvPr id="132" name="Picture 18" descr=""/>
          <p:cNvPicPr/>
          <p:nvPr/>
        </p:nvPicPr>
        <p:blipFill>
          <a:blip r:embed="rId5"/>
          <a:stretch/>
        </p:blipFill>
        <p:spPr>
          <a:xfrm>
            <a:off x="7467480" y="1715400"/>
            <a:ext cx="582120" cy="13122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357840" y="1581120"/>
            <a:ext cx="3377160" cy="488880"/>
          </a:xfrm>
          <a:prstGeom prst="rect">
            <a:avLst/>
          </a:prstGeom>
          <a:noFill/>
          <a:ln>
            <a:noFill/>
          </a:ln>
        </p:spPr>
        <p:style>
          <a:lnRef idx="0"/>
          <a:fillRef idx="0"/>
          <a:effectRef idx="0"/>
          <a:fontRef idx="minor"/>
        </p:style>
        <p:txBody>
          <a:bodyPr anchor="ctr">
            <a:noAutofit/>
          </a:bodyPr>
          <a:p>
            <a:pPr marL="343080" indent="-342720">
              <a:lnSpc>
                <a:spcPct val="90000"/>
              </a:lnSpc>
              <a:buClr>
                <a:srgbClr val="ffffff"/>
              </a:buClr>
              <a:buFont typeface="Wingdings" charset="2"/>
              <a:buChar char=""/>
            </a:pPr>
            <a:r>
              <a:rPr b="1" lang="en-US" sz="2400" spc="-1" strike="noStrike" cap="all">
                <a:solidFill>
                  <a:srgbClr val="ffffff"/>
                </a:solidFill>
                <a:latin typeface="Bahnschrift Condensed"/>
              </a:rPr>
              <a:t>Insertion Sort Algorithm</a:t>
            </a:r>
            <a:endParaRPr b="0" lang="en-IN" sz="2400" spc="-1" strike="noStrike">
              <a:latin typeface="Arial"/>
            </a:endParaRPr>
          </a:p>
        </p:txBody>
      </p:sp>
      <p:sp>
        <p:nvSpPr>
          <p:cNvPr id="134" name="CustomShape 2"/>
          <p:cNvSpPr/>
          <p:nvPr/>
        </p:nvSpPr>
        <p:spPr>
          <a:xfrm>
            <a:off x="816120" y="272880"/>
            <a:ext cx="7511040" cy="1312200"/>
          </a:xfrm>
          <a:prstGeom prst="rect">
            <a:avLst/>
          </a:prstGeom>
          <a:noFill/>
          <a:ln>
            <a:noFill/>
          </a:ln>
        </p:spPr>
        <p:style>
          <a:lnRef idx="0"/>
          <a:fillRef idx="0"/>
          <a:effectRef idx="0"/>
          <a:fontRef idx="minor"/>
        </p:style>
        <p:txBody>
          <a:bodyPr anchor="ctr">
            <a:normAutofit/>
          </a:bodyPr>
          <a:p>
            <a:pPr algn="ctr">
              <a:lnSpc>
                <a:spcPct val="90000"/>
              </a:lnSpc>
            </a:pPr>
            <a:r>
              <a:rPr b="1" lang="en-US" sz="5400" spc="-1" strike="noStrike" cap="all">
                <a:solidFill>
                  <a:srgbClr val="45adf8"/>
                </a:solidFill>
                <a:latin typeface="Bahnschrift Condensed"/>
              </a:rPr>
              <a:t>IMPLEMENTAION</a:t>
            </a:r>
            <a:endParaRPr b="0" lang="en-IN" sz="5400" spc="-1" strike="noStrike">
              <a:latin typeface="Arial"/>
            </a:endParaRPr>
          </a:p>
        </p:txBody>
      </p:sp>
      <p:pic>
        <p:nvPicPr>
          <p:cNvPr id="135" name="Picture 1" descr=""/>
          <p:cNvPicPr/>
          <p:nvPr/>
        </p:nvPicPr>
        <p:blipFill>
          <a:blip r:embed="rId1"/>
          <a:stretch/>
        </p:blipFill>
        <p:spPr>
          <a:xfrm>
            <a:off x="357840" y="2438280"/>
            <a:ext cx="3274560" cy="3203280"/>
          </a:xfrm>
          <a:prstGeom prst="rect">
            <a:avLst/>
          </a:prstGeom>
          <a:ln>
            <a:noFill/>
          </a:ln>
        </p:spPr>
      </p:pic>
      <p:sp>
        <p:nvSpPr>
          <p:cNvPr id="136" name="CustomShape 3"/>
          <p:cNvSpPr/>
          <p:nvPr/>
        </p:nvSpPr>
        <p:spPr>
          <a:xfrm>
            <a:off x="4572000" y="1514160"/>
            <a:ext cx="3377160" cy="488880"/>
          </a:xfrm>
          <a:prstGeom prst="rect">
            <a:avLst/>
          </a:prstGeom>
          <a:noFill/>
          <a:ln>
            <a:noFill/>
          </a:ln>
        </p:spPr>
        <p:style>
          <a:lnRef idx="0"/>
          <a:fillRef idx="0"/>
          <a:effectRef idx="0"/>
          <a:fontRef idx="minor"/>
        </p:style>
        <p:txBody>
          <a:bodyPr anchor="ctr">
            <a:noAutofit/>
          </a:bodyPr>
          <a:p>
            <a:pPr marL="343080" indent="-342720">
              <a:lnSpc>
                <a:spcPct val="90000"/>
              </a:lnSpc>
              <a:buClr>
                <a:srgbClr val="ffffff"/>
              </a:buClr>
              <a:buFont typeface="Wingdings" charset="2"/>
              <a:buChar char=""/>
            </a:pPr>
            <a:r>
              <a:rPr b="1" lang="en-US" sz="2400" spc="-1" strike="noStrike" cap="all">
                <a:solidFill>
                  <a:srgbClr val="ffffff"/>
                </a:solidFill>
                <a:latin typeface="Bahnschrift Condensed"/>
              </a:rPr>
              <a:t>BubBle Sort Algorithm</a:t>
            </a:r>
            <a:endParaRPr b="0" lang="en-IN" sz="2400" spc="-1" strike="noStrike">
              <a:latin typeface="Arial"/>
            </a:endParaRPr>
          </a:p>
        </p:txBody>
      </p:sp>
      <p:pic>
        <p:nvPicPr>
          <p:cNvPr id="137" name="Picture 8" descr=""/>
          <p:cNvPicPr/>
          <p:nvPr/>
        </p:nvPicPr>
        <p:blipFill>
          <a:blip r:embed="rId2"/>
          <a:stretch/>
        </p:blipFill>
        <p:spPr>
          <a:xfrm>
            <a:off x="4654080" y="2457000"/>
            <a:ext cx="3666600" cy="32202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1653</TotalTime>
  <Application>LibreOffice/6.4.7.2$Linux_X86_64 LibreOffice_project/40$Build-2</Application>
  <Words>723</Words>
  <Paragraphs>82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Aayush Singh</dc:creator>
  <dc:description/>
  <dc:language>en-IN</dc:language>
  <cp:lastModifiedBy/>
  <dcterms:modified xsi:type="dcterms:W3CDTF">2021-07-25T21:27:20Z</dcterms:modified>
  <cp:revision>57</cp:revision>
  <dc:subject/>
  <dc:title>Simulation of Insertion and Bubble Sort Algorithms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